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7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34"/>
  </p:normalViewPr>
  <p:slideViewPr>
    <p:cSldViewPr snapToGrid="0" snapToObjects="1">
      <p:cViewPr varScale="1">
        <p:scale>
          <a:sx n="115" d="100"/>
          <a:sy n="115" d="100"/>
        </p:scale>
        <p:origin x="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841B7-BADB-874B-986C-0EBED8372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87701C-C89A-3841-AD7C-2CC7AFB6B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A8CBF-30D1-624C-B8E1-2A0A5BB39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131BD-8958-4643-BC20-6601A34A7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81B19-9735-B849-84A1-F30E69F0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1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17A6B-4CFE-F74A-BA9F-144CD3247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DB0960-536F-D14C-A04D-AB79FE10A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D14BB-8B97-1A44-96B6-806BFF6D4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FC3F8-681B-DC4D-A9A2-263C83C0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DFB0E-16DE-1B46-95A0-EFB6CDCD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6742E2-D963-D14B-B873-59F0C185B3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9C57E7-978B-2B40-89DC-AE9CFF58D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1A8EF-421D-F743-A8ED-D147E558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40A3C-F9DC-4B49-9946-2293361F5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2658E-BBA4-F243-8B35-729CE3EBA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8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541371"/>
            <a:ext cx="10363200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83367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92E1A-B5EA-CC44-8143-611E90251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8A4AB-B247-D94F-B517-55380DAB2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456E4-6BA1-2145-AB3F-FB573A15E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F5E6B-EF05-6641-9451-8F6F745C9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D6172-B43E-C546-A106-BB66B81D1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23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F3F2-624C-6949-B547-FC67B7BD3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33FE1-BAFD-0F44-83BC-9E2A4ADEB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997AE-D1EE-0641-B837-F09D885AD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DD488-405B-4748-A922-C71B63263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8D68F-17F0-D845-B18B-4AB339ACE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05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9844-2C57-924A-AE96-FAD9281A3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C3882-C3F0-814C-9B32-68DBB6DD12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66EE83-0AEF-E64B-9310-D42507AB1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5F730-FE2B-2847-A0CD-A04158D7F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C86D01-03C1-4F44-9DCA-17A990F8D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3DEEF-8F08-5D4E-8388-2E9A080AB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00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D70E6-A47E-C742-815A-F6ACBC8F5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EA3F6-CEA0-644E-81DA-C10A417B0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6263BB-37EC-B642-98AA-904F53F31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11ABEF-B0A9-D64F-8E05-3D7ED413EA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3FF3E2-5553-F542-8249-F541390FF1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29D64-E0C3-AA44-9584-7A8AD748E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8E572A-7FF3-6241-923D-F46330D4D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B59973-5D0E-1E47-B1F3-E9B264E21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13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9344C-55E6-5D4E-8D1C-FD761C1CB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D37A19-339A-C245-8C87-9C392AA5A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90E386-4E17-B741-A21E-CA6570D47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A3F12F-66E3-8146-987F-BACCA0340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27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20DA35-F558-3149-9F41-96A941CB0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0813ED-7197-E34F-B9E8-34F693249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A46240-0986-F14A-B597-CDE6D31BA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1FC28-FC29-4C4F-B8F6-826CB9E6C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4D5A9-0391-9E4F-A32D-55EC06147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5B0A1-0B45-4F4B-B311-32A23AAB7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545EA-191B-5D4E-AC44-3A3C686E5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FEBCA2-8C1F-9441-A192-EC5496CEF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DF5ABC-B8DB-1E4A-A782-D716C2921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4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F9F3E-1BDB-2C42-A37F-01F5D6733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E85FF9-83C8-934F-9755-28BA5C5333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9418FB-3613-C745-8E09-18A13BC27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D2441-8CB5-3146-B754-D0AB8DF3D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0B28B-31F6-A94E-BDC9-0A3E6503F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9A86F-3567-B142-911E-280773CFE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43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8E393B-2585-374B-9C3F-173A267BA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70B79-EB30-4C41-AD6B-2668B8B9F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08DE7-F23E-7A46-8E8A-65D00D807F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B7EDB-6160-324C-8BF1-F090335FF231}" type="datetimeFigureOut">
              <a:rPr lang="en-US" smtClean="0"/>
              <a:t>4/28/21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C3427-E407-2741-A72A-62E1CB537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B5FA5-CC00-E946-A936-58A5034799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39218-891C-9B4C-AC3B-7A6677E2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0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5701E-F004-9A42-999D-11E54C8D32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4157" y="1738699"/>
            <a:ext cx="9051402" cy="609398"/>
          </a:xfrm>
        </p:spPr>
        <p:txBody>
          <a:bodyPr/>
          <a:lstStyle/>
          <a:p>
            <a:r>
              <a:rPr lang="en-US" dirty="0"/>
              <a:t>            Demand Forecasting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00A3ED-3ED6-5A41-B089-E53BDA1E4D0A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3067290" y="3611301"/>
            <a:ext cx="7295909" cy="61697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Mrs</a:t>
            </a:r>
            <a:r>
              <a:rPr lang="en-US" dirty="0"/>
              <a:t> Sarika Singh FMS MLSU Udaipur</a:t>
            </a:r>
          </a:p>
        </p:txBody>
      </p:sp>
    </p:spTree>
    <p:extLst>
      <p:ext uri="{BB962C8B-B14F-4D97-AF65-F5344CB8AC3E}">
        <p14:creationId xmlns:p14="http://schemas.microsoft.com/office/powerpoint/2010/main" val="3963155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9905" y="326436"/>
            <a:ext cx="8785184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3) </a:t>
            </a:r>
            <a:r>
              <a:rPr b="1" spc="-5" dirty="0"/>
              <a:t>Delphi</a:t>
            </a:r>
            <a:r>
              <a:rPr b="1" spc="-65" dirty="0"/>
              <a:t> </a:t>
            </a:r>
            <a:r>
              <a:rPr b="1" spc="-40" dirty="0"/>
              <a:t>Technique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4595" y="1244245"/>
            <a:ext cx="7615555" cy="49218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spcBef>
                <a:spcPts val="625"/>
              </a:spcBef>
            </a:pPr>
            <a:r>
              <a:rPr sz="2200" spc="-5" dirty="0">
                <a:latin typeface="Carlito"/>
                <a:cs typeface="Carlito"/>
              </a:rPr>
              <a:t>This method is also known as </a:t>
            </a:r>
            <a:r>
              <a:rPr sz="2200" b="1" spc="-15" dirty="0">
                <a:latin typeface="Carlito"/>
                <a:cs typeface="Carlito"/>
              </a:rPr>
              <a:t>expert </a:t>
            </a:r>
            <a:r>
              <a:rPr sz="2200" b="1" spc="-5" dirty="0">
                <a:latin typeface="Carlito"/>
                <a:cs typeface="Carlito"/>
              </a:rPr>
              <a:t>opinion</a:t>
            </a:r>
            <a:r>
              <a:rPr sz="2200" b="1" spc="100" dirty="0">
                <a:latin typeface="Carlito"/>
                <a:cs typeface="Carlito"/>
              </a:rPr>
              <a:t> </a:t>
            </a:r>
            <a:r>
              <a:rPr sz="2200" b="1" spc="-10" dirty="0">
                <a:latin typeface="Carlito"/>
                <a:cs typeface="Carlito"/>
              </a:rPr>
              <a:t>method.</a:t>
            </a:r>
            <a:endParaRPr sz="2200">
              <a:latin typeface="Carlito"/>
              <a:cs typeface="Carlito"/>
            </a:endParaRPr>
          </a:p>
          <a:p>
            <a:pPr marL="12700" marR="5715">
              <a:spcBef>
                <a:spcPts val="530"/>
              </a:spcBef>
              <a:tabLst>
                <a:tab pos="6142990" algn="l"/>
              </a:tabLst>
            </a:pPr>
            <a:r>
              <a:rPr sz="2200" spc="-5" dirty="0">
                <a:latin typeface="Carlito"/>
                <a:cs typeface="Carlito"/>
              </a:rPr>
              <a:t>In this method </a:t>
            </a:r>
            <a:r>
              <a:rPr sz="2200" spc="-10" dirty="0">
                <a:latin typeface="Carlito"/>
                <a:cs typeface="Carlito"/>
              </a:rPr>
              <a:t>seeks </a:t>
            </a:r>
            <a:r>
              <a:rPr sz="2200" spc="-5" dirty="0">
                <a:latin typeface="Carlito"/>
                <a:cs typeface="Carlito"/>
              </a:rPr>
              <a:t>the opinion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0" dirty="0">
                <a:latin typeface="Carlito"/>
                <a:cs typeface="Carlito"/>
              </a:rPr>
              <a:t>groups</a:t>
            </a:r>
            <a:r>
              <a:rPr sz="2200" spc="470" dirty="0">
                <a:latin typeface="Carlito"/>
                <a:cs typeface="Carlito"/>
              </a:rPr>
              <a:t> </a:t>
            </a:r>
            <a:r>
              <a:rPr sz="2200" dirty="0">
                <a:latin typeface="Carlito"/>
                <a:cs typeface="Carlito"/>
              </a:rPr>
              <a:t>of</a:t>
            </a:r>
            <a:r>
              <a:rPr sz="2200" spc="65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Expert	</a:t>
            </a:r>
            <a:r>
              <a:rPr sz="2200" spc="-10" dirty="0">
                <a:latin typeface="Carlito"/>
                <a:cs typeface="Carlito"/>
              </a:rPr>
              <a:t>through </a:t>
            </a:r>
            <a:r>
              <a:rPr sz="2200" spc="-5" dirty="0">
                <a:latin typeface="Carlito"/>
                <a:cs typeface="Carlito"/>
              </a:rPr>
              <a:t>mail  about the </a:t>
            </a:r>
            <a:r>
              <a:rPr sz="2200" spc="-15" dirty="0">
                <a:latin typeface="Carlito"/>
                <a:cs typeface="Carlito"/>
              </a:rPr>
              <a:t>expected </a:t>
            </a:r>
            <a:r>
              <a:rPr sz="2200" spc="-10" dirty="0">
                <a:latin typeface="Carlito"/>
                <a:cs typeface="Carlito"/>
              </a:rPr>
              <a:t>level </a:t>
            </a:r>
            <a:r>
              <a:rPr sz="2200" dirty="0">
                <a:latin typeface="Carlito"/>
                <a:cs typeface="Carlito"/>
              </a:rPr>
              <a:t>of</a:t>
            </a:r>
            <a:r>
              <a:rPr sz="2200" spc="55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Demand.</a:t>
            </a:r>
            <a:endParaRPr sz="2200">
              <a:latin typeface="Carlito"/>
              <a:cs typeface="Carlito"/>
            </a:endParaRPr>
          </a:p>
          <a:p>
            <a:pPr marL="12700">
              <a:spcBef>
                <a:spcPts val="530"/>
              </a:spcBef>
            </a:pPr>
            <a:r>
              <a:rPr sz="2200" spc="-10" dirty="0">
                <a:latin typeface="Carlito"/>
                <a:cs typeface="Carlito"/>
              </a:rPr>
              <a:t>The identity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5" dirty="0">
                <a:latin typeface="Carlito"/>
                <a:cs typeface="Carlito"/>
              </a:rPr>
              <a:t>expert </a:t>
            </a:r>
            <a:r>
              <a:rPr sz="2200" spc="-5" dirty="0">
                <a:latin typeface="Carlito"/>
                <a:cs typeface="Carlito"/>
              </a:rPr>
              <a:t>is </a:t>
            </a:r>
            <a:r>
              <a:rPr sz="2200" spc="-25" dirty="0">
                <a:latin typeface="Carlito"/>
                <a:cs typeface="Carlito"/>
              </a:rPr>
              <a:t>kept</a:t>
            </a:r>
            <a:r>
              <a:rPr sz="2200" spc="9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secret.</a:t>
            </a:r>
            <a:endParaRPr sz="2200">
              <a:latin typeface="Carlito"/>
              <a:cs typeface="Carlito"/>
            </a:endParaRPr>
          </a:p>
          <a:p>
            <a:pPr marL="12700" marR="5080">
              <a:spcBef>
                <a:spcPts val="530"/>
              </a:spcBef>
              <a:tabLst>
                <a:tab pos="815340" algn="l"/>
                <a:tab pos="1809750" algn="l"/>
                <a:tab pos="3147695" algn="l"/>
                <a:tab pos="4064000" algn="l"/>
                <a:tab pos="4575810" algn="l"/>
                <a:tab pos="5528310" algn="l"/>
                <a:tab pos="6502400" algn="l"/>
                <a:tab pos="7060565" algn="l"/>
              </a:tabLst>
            </a:pPr>
            <a:r>
              <a:rPr sz="2200" spc="-10" dirty="0">
                <a:latin typeface="Carlito"/>
                <a:cs typeface="Carlito"/>
              </a:rPr>
              <a:t>The</a:t>
            </a:r>
            <a:r>
              <a:rPr sz="2200" spc="5" dirty="0">
                <a:latin typeface="Carlito"/>
                <a:cs typeface="Carlito"/>
              </a:rPr>
              <a:t>s</a:t>
            </a:r>
            <a:r>
              <a:rPr sz="2200" spc="-5" dirty="0">
                <a:latin typeface="Carlito"/>
                <a:cs typeface="Carlito"/>
              </a:rPr>
              <a:t>e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5" dirty="0">
                <a:latin typeface="Carlito"/>
                <a:cs typeface="Carlito"/>
              </a:rPr>
              <a:t>o</a:t>
            </a:r>
            <a:r>
              <a:rPr sz="2200" spc="-10" dirty="0">
                <a:latin typeface="Carlito"/>
                <a:cs typeface="Carlito"/>
              </a:rPr>
              <a:t>p</a:t>
            </a:r>
            <a:r>
              <a:rPr sz="2200" spc="-5" dirty="0">
                <a:latin typeface="Carlito"/>
                <a:cs typeface="Carlito"/>
              </a:rPr>
              <a:t>i</a:t>
            </a:r>
            <a:r>
              <a:rPr sz="2200" spc="-10" dirty="0">
                <a:latin typeface="Carlito"/>
                <a:cs typeface="Carlito"/>
              </a:rPr>
              <a:t>n</a:t>
            </a:r>
            <a:r>
              <a:rPr sz="2200" spc="-5" dirty="0">
                <a:latin typeface="Carlito"/>
                <a:cs typeface="Carlito"/>
              </a:rPr>
              <a:t>i</a:t>
            </a:r>
            <a:r>
              <a:rPr sz="2200" spc="-15" dirty="0">
                <a:latin typeface="Carlito"/>
                <a:cs typeface="Carlito"/>
              </a:rPr>
              <a:t>o</a:t>
            </a:r>
            <a:r>
              <a:rPr sz="2200" spc="-5" dirty="0">
                <a:latin typeface="Carlito"/>
                <a:cs typeface="Carlito"/>
              </a:rPr>
              <a:t>n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45" dirty="0">
                <a:latin typeface="Carlito"/>
                <a:cs typeface="Carlito"/>
              </a:rPr>
              <a:t>e</a:t>
            </a:r>
            <a:r>
              <a:rPr sz="2200" spc="-60" dirty="0">
                <a:latin typeface="Carlito"/>
                <a:cs typeface="Carlito"/>
              </a:rPr>
              <a:t>x</a:t>
            </a:r>
            <a:r>
              <a:rPr sz="2200" spc="-5" dirty="0">
                <a:latin typeface="Carlito"/>
                <a:cs typeface="Carlito"/>
              </a:rPr>
              <a:t>chan</a:t>
            </a:r>
            <a:r>
              <a:rPr sz="2200" spc="-25" dirty="0">
                <a:latin typeface="Carlito"/>
                <a:cs typeface="Carlito"/>
              </a:rPr>
              <a:t>g</a:t>
            </a:r>
            <a:r>
              <a:rPr sz="2200" spc="-5" dirty="0">
                <a:latin typeface="Carlito"/>
                <a:cs typeface="Carlito"/>
              </a:rPr>
              <a:t>ed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5" dirty="0">
                <a:latin typeface="Carlito"/>
                <a:cs typeface="Carlito"/>
              </a:rPr>
              <a:t>am</a:t>
            </a:r>
            <a:r>
              <a:rPr sz="2200" dirty="0">
                <a:latin typeface="Carlito"/>
                <a:cs typeface="Carlito"/>
              </a:rPr>
              <a:t>on</a:t>
            </a:r>
            <a:r>
              <a:rPr sz="2200" spc="-5" dirty="0">
                <a:latin typeface="Carlito"/>
                <a:cs typeface="Carlito"/>
              </a:rPr>
              <a:t>g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5" dirty="0">
                <a:latin typeface="Carlito"/>
                <a:cs typeface="Carlito"/>
              </a:rPr>
              <a:t>the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40" dirty="0">
                <a:latin typeface="Carlito"/>
                <a:cs typeface="Carlito"/>
              </a:rPr>
              <a:t>v</a:t>
            </a:r>
            <a:r>
              <a:rPr sz="2200" spc="-5" dirty="0">
                <a:latin typeface="Carlito"/>
                <a:cs typeface="Carlito"/>
              </a:rPr>
              <a:t>ari</a:t>
            </a:r>
            <a:r>
              <a:rPr sz="2200" dirty="0">
                <a:latin typeface="Carlito"/>
                <a:cs typeface="Carlito"/>
              </a:rPr>
              <a:t>o</a:t>
            </a:r>
            <a:r>
              <a:rPr sz="2200" spc="-10" dirty="0">
                <a:latin typeface="Carlito"/>
                <a:cs typeface="Carlito"/>
              </a:rPr>
              <a:t>u</a:t>
            </a:r>
            <a:r>
              <a:rPr sz="2200" spc="-5" dirty="0">
                <a:latin typeface="Carlito"/>
                <a:cs typeface="Carlito"/>
              </a:rPr>
              <a:t>s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45" dirty="0">
                <a:latin typeface="Carlito"/>
                <a:cs typeface="Carlito"/>
              </a:rPr>
              <a:t>e</a:t>
            </a:r>
            <a:r>
              <a:rPr sz="2200" spc="-10" dirty="0">
                <a:latin typeface="Carlito"/>
                <a:cs typeface="Carlito"/>
              </a:rPr>
              <a:t>x</a:t>
            </a:r>
            <a:r>
              <a:rPr sz="2200" dirty="0">
                <a:latin typeface="Carlito"/>
                <a:cs typeface="Carlito"/>
              </a:rPr>
              <a:t>p</a:t>
            </a:r>
            <a:r>
              <a:rPr sz="2200" spc="-5" dirty="0">
                <a:latin typeface="Carlito"/>
                <a:cs typeface="Carlito"/>
              </a:rPr>
              <a:t>erts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5" dirty="0">
                <a:latin typeface="Carlito"/>
                <a:cs typeface="Carlito"/>
              </a:rPr>
              <a:t>and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5" dirty="0">
                <a:latin typeface="Carlito"/>
                <a:cs typeface="Carlito"/>
              </a:rPr>
              <a:t>th</a:t>
            </a:r>
            <a:r>
              <a:rPr sz="2200" dirty="0">
                <a:latin typeface="Carlito"/>
                <a:cs typeface="Carlito"/>
              </a:rPr>
              <a:t>e</a:t>
            </a:r>
            <a:r>
              <a:rPr sz="2200" spc="-5" dirty="0">
                <a:latin typeface="Carlito"/>
                <a:cs typeface="Carlito"/>
              </a:rPr>
              <a:t>ir  </a:t>
            </a:r>
            <a:r>
              <a:rPr sz="2200" spc="-10" dirty="0">
                <a:latin typeface="Carlito"/>
                <a:cs typeface="Carlito"/>
              </a:rPr>
              <a:t>reactions are sought </a:t>
            </a:r>
            <a:r>
              <a:rPr sz="2200" spc="-5" dirty="0">
                <a:latin typeface="Carlito"/>
                <a:cs typeface="Carlito"/>
              </a:rPr>
              <a:t>and</a:t>
            </a:r>
            <a:r>
              <a:rPr sz="2200" spc="5" dirty="0">
                <a:latin typeface="Carlito"/>
                <a:cs typeface="Carlito"/>
              </a:rPr>
              <a:t> </a:t>
            </a:r>
            <a:r>
              <a:rPr sz="2200" spc="-15" dirty="0">
                <a:latin typeface="Carlito"/>
                <a:cs typeface="Carlito"/>
              </a:rPr>
              <a:t>analyzed.</a:t>
            </a:r>
            <a:endParaRPr sz="2200">
              <a:latin typeface="Carlito"/>
              <a:cs typeface="Carlito"/>
            </a:endParaRPr>
          </a:p>
          <a:p>
            <a:pPr marL="12700" marR="7620">
              <a:spcBef>
                <a:spcPts val="530"/>
              </a:spcBef>
            </a:pPr>
            <a:r>
              <a:rPr sz="2200" spc="-10" dirty="0">
                <a:latin typeface="Carlito"/>
                <a:cs typeface="Carlito"/>
              </a:rPr>
              <a:t>The process </a:t>
            </a:r>
            <a:r>
              <a:rPr sz="2200" spc="-5" dirty="0">
                <a:latin typeface="Carlito"/>
                <a:cs typeface="Carlito"/>
              </a:rPr>
              <a:t>goes </a:t>
            </a:r>
            <a:r>
              <a:rPr sz="2200" dirty="0">
                <a:latin typeface="Carlito"/>
                <a:cs typeface="Carlito"/>
              </a:rPr>
              <a:t>on </a:t>
            </a:r>
            <a:r>
              <a:rPr sz="2200" spc="-10" dirty="0">
                <a:latin typeface="Carlito"/>
                <a:cs typeface="Carlito"/>
              </a:rPr>
              <a:t>until </a:t>
            </a:r>
            <a:r>
              <a:rPr sz="2200" spc="-5" dirty="0">
                <a:latin typeface="Carlito"/>
                <a:cs typeface="Carlito"/>
              </a:rPr>
              <a:t>some sort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0" dirty="0">
                <a:latin typeface="Carlito"/>
                <a:cs typeface="Carlito"/>
              </a:rPr>
              <a:t>unanimity </a:t>
            </a:r>
            <a:r>
              <a:rPr sz="2200" spc="-5" dirty="0">
                <a:latin typeface="Carlito"/>
                <a:cs typeface="Carlito"/>
              </a:rPr>
              <a:t>is </a:t>
            </a:r>
            <a:r>
              <a:rPr sz="2200" spc="-10" dirty="0">
                <a:latin typeface="Carlito"/>
                <a:cs typeface="Carlito"/>
              </a:rPr>
              <a:t>arrived </a:t>
            </a:r>
            <a:r>
              <a:rPr sz="2200" spc="-25" dirty="0">
                <a:latin typeface="Carlito"/>
                <a:cs typeface="Carlito"/>
              </a:rPr>
              <a:t>at  </a:t>
            </a:r>
            <a:r>
              <a:rPr sz="2200" spc="-5" dirty="0">
                <a:latin typeface="Carlito"/>
                <a:cs typeface="Carlito"/>
              </a:rPr>
              <a:t>among all the</a:t>
            </a:r>
            <a:r>
              <a:rPr sz="2200" spc="5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experts.</a:t>
            </a:r>
            <a:endParaRPr sz="2200">
              <a:latin typeface="Carlito"/>
              <a:cs typeface="Carlito"/>
            </a:endParaRPr>
          </a:p>
          <a:p>
            <a:pPr>
              <a:spcBef>
                <a:spcPts val="30"/>
              </a:spcBef>
            </a:pPr>
            <a:endParaRPr sz="3000">
              <a:latin typeface="Carlito"/>
              <a:cs typeface="Carlito"/>
            </a:endParaRPr>
          </a:p>
          <a:p>
            <a:pPr marL="12700">
              <a:spcBef>
                <a:spcPts val="5"/>
              </a:spcBef>
            </a:pPr>
            <a:r>
              <a:rPr sz="2200" spc="-10" dirty="0">
                <a:latin typeface="Carlito"/>
                <a:cs typeface="Carlito"/>
              </a:rPr>
              <a:t>The</a:t>
            </a:r>
            <a:r>
              <a:rPr sz="2200" spc="170" dirty="0">
                <a:latin typeface="Carlito"/>
                <a:cs typeface="Carlito"/>
              </a:rPr>
              <a:t> </a:t>
            </a:r>
            <a:r>
              <a:rPr sz="2200" b="1" spc="-15" dirty="0">
                <a:latin typeface="Carlito"/>
                <a:cs typeface="Carlito"/>
              </a:rPr>
              <a:t>advantage</a:t>
            </a:r>
            <a:r>
              <a:rPr sz="2200" b="1" spc="17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is</a:t>
            </a:r>
            <a:r>
              <a:rPr sz="2200" spc="17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that</a:t>
            </a:r>
            <a:r>
              <a:rPr sz="2200" spc="17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the</a:t>
            </a:r>
            <a:r>
              <a:rPr sz="2200" spc="170" dirty="0">
                <a:latin typeface="Carlito"/>
                <a:cs typeface="Carlito"/>
              </a:rPr>
              <a:t> </a:t>
            </a:r>
            <a:r>
              <a:rPr sz="2200" spc="-20" dirty="0">
                <a:latin typeface="Carlito"/>
                <a:cs typeface="Carlito"/>
              </a:rPr>
              <a:t>forecast</a:t>
            </a:r>
            <a:r>
              <a:rPr sz="2200" spc="175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is</a:t>
            </a:r>
            <a:r>
              <a:rPr sz="2200" spc="17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reliable</a:t>
            </a:r>
            <a:r>
              <a:rPr sz="2200" spc="155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as</a:t>
            </a:r>
            <a:r>
              <a:rPr sz="2200" spc="17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it</a:t>
            </a:r>
            <a:r>
              <a:rPr sz="2200" spc="160" dirty="0">
                <a:latin typeface="Carlito"/>
                <a:cs typeface="Carlito"/>
              </a:rPr>
              <a:t> </a:t>
            </a:r>
            <a:r>
              <a:rPr sz="2200" dirty="0">
                <a:latin typeface="Carlito"/>
                <a:cs typeface="Carlito"/>
              </a:rPr>
              <a:t>is</a:t>
            </a:r>
            <a:r>
              <a:rPr sz="2200" spc="17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based</a:t>
            </a:r>
            <a:r>
              <a:rPr sz="2200" spc="160" dirty="0">
                <a:latin typeface="Carlito"/>
                <a:cs typeface="Carlito"/>
              </a:rPr>
              <a:t> </a:t>
            </a:r>
            <a:r>
              <a:rPr sz="2200" dirty="0">
                <a:latin typeface="Carlito"/>
                <a:cs typeface="Carlito"/>
              </a:rPr>
              <a:t>on</a:t>
            </a:r>
            <a:r>
              <a:rPr sz="2200" spc="175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the</a:t>
            </a:r>
            <a:endParaRPr sz="2200">
              <a:latin typeface="Carlito"/>
              <a:cs typeface="Carlito"/>
            </a:endParaRPr>
          </a:p>
          <a:p>
            <a:pPr marL="12700"/>
            <a:r>
              <a:rPr sz="2200" spc="-5" dirty="0">
                <a:latin typeface="Carlito"/>
                <a:cs typeface="Carlito"/>
              </a:rPr>
              <a:t>opinion of people who know the </a:t>
            </a:r>
            <a:r>
              <a:rPr sz="2200" spc="-10" dirty="0">
                <a:latin typeface="Carlito"/>
                <a:cs typeface="Carlito"/>
              </a:rPr>
              <a:t>product very</a:t>
            </a:r>
            <a:r>
              <a:rPr sz="2200" spc="3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well.</a:t>
            </a:r>
            <a:endParaRPr sz="2200">
              <a:latin typeface="Carlito"/>
              <a:cs typeface="Carlito"/>
            </a:endParaRPr>
          </a:p>
          <a:p>
            <a:pPr marL="12700" marR="5715">
              <a:spcBef>
                <a:spcPts val="530"/>
              </a:spcBef>
            </a:pPr>
            <a:r>
              <a:rPr sz="2200" spc="-10" dirty="0">
                <a:latin typeface="Carlito"/>
                <a:cs typeface="Carlito"/>
              </a:rPr>
              <a:t>The </a:t>
            </a:r>
            <a:r>
              <a:rPr sz="2200" b="1" spc="-15" dirty="0">
                <a:latin typeface="Carlito"/>
                <a:cs typeface="Carlito"/>
              </a:rPr>
              <a:t>disadvantage </a:t>
            </a:r>
            <a:r>
              <a:rPr sz="2200" spc="-5" dirty="0">
                <a:latin typeface="Carlito"/>
                <a:cs typeface="Carlito"/>
              </a:rPr>
              <a:t>is </a:t>
            </a:r>
            <a:r>
              <a:rPr sz="2200" spc="-10" dirty="0">
                <a:latin typeface="Carlito"/>
                <a:cs typeface="Carlito"/>
              </a:rPr>
              <a:t>that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method </a:t>
            </a:r>
            <a:r>
              <a:rPr sz="2200" spc="-5" dirty="0">
                <a:latin typeface="Carlito"/>
                <a:cs typeface="Carlito"/>
              </a:rPr>
              <a:t>is </a:t>
            </a:r>
            <a:r>
              <a:rPr sz="2200" spc="-10" dirty="0">
                <a:latin typeface="Carlito"/>
                <a:cs typeface="Carlito"/>
              </a:rPr>
              <a:t>subjective </a:t>
            </a:r>
            <a:r>
              <a:rPr sz="2200" spc="-5" dirty="0">
                <a:latin typeface="Carlito"/>
                <a:cs typeface="Carlito"/>
              </a:rPr>
              <a:t>and </a:t>
            </a:r>
            <a:r>
              <a:rPr sz="2200" spc="-10" dirty="0">
                <a:latin typeface="Carlito"/>
                <a:cs typeface="Carlito"/>
              </a:rPr>
              <a:t>not </a:t>
            </a:r>
            <a:r>
              <a:rPr sz="2200" spc="-5" dirty="0">
                <a:latin typeface="Carlito"/>
                <a:cs typeface="Carlito"/>
              </a:rPr>
              <a:t>based  </a:t>
            </a:r>
            <a:r>
              <a:rPr sz="2200" dirty="0">
                <a:latin typeface="Carlito"/>
                <a:cs typeface="Carlito"/>
              </a:rPr>
              <a:t>on </a:t>
            </a:r>
            <a:r>
              <a:rPr sz="2200" spc="-10" dirty="0">
                <a:latin typeface="Carlito"/>
                <a:cs typeface="Carlito"/>
              </a:rPr>
              <a:t>scientific </a:t>
            </a:r>
            <a:r>
              <a:rPr sz="2200" spc="-5" dirty="0">
                <a:latin typeface="Carlito"/>
                <a:cs typeface="Carlito"/>
              </a:rPr>
              <a:t>analysis.</a:t>
            </a:r>
            <a:endParaRPr sz="22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3054789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5504" y="241182"/>
            <a:ext cx="10995949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5080" indent="415925">
              <a:lnSpc>
                <a:spcPct val="100000"/>
              </a:lnSpc>
              <a:spcBef>
                <a:spcPts val="100"/>
              </a:spcBef>
            </a:pPr>
            <a:r>
              <a:rPr dirty="0"/>
              <a:t>B) </a:t>
            </a:r>
            <a:r>
              <a:rPr b="1" spc="-15" dirty="0"/>
              <a:t>Quantitative </a:t>
            </a:r>
            <a:r>
              <a:rPr b="1" spc="-30" dirty="0"/>
              <a:t>Techniques/  </a:t>
            </a:r>
            <a:r>
              <a:rPr b="1" spc="-15" dirty="0"/>
              <a:t>Statistical </a:t>
            </a:r>
            <a:r>
              <a:rPr b="1" dirty="0"/>
              <a:t>or </a:t>
            </a:r>
            <a:r>
              <a:rPr b="1" spc="-5" dirty="0"/>
              <a:t>Analytical</a:t>
            </a:r>
            <a:r>
              <a:rPr b="1" spc="5" dirty="0"/>
              <a:t> </a:t>
            </a:r>
            <a:r>
              <a:rPr b="1" spc="-5" dirty="0"/>
              <a:t>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4594" y="1595373"/>
            <a:ext cx="7616190" cy="5001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>
              <a:spcBef>
                <a:spcPts val="100"/>
              </a:spcBef>
              <a:tabLst>
                <a:tab pos="1298575" algn="l"/>
                <a:tab pos="1906905" algn="l"/>
                <a:tab pos="3503929" algn="l"/>
                <a:tab pos="5090795" algn="l"/>
                <a:tab pos="5812155" algn="l"/>
                <a:tab pos="6703695" algn="l"/>
                <a:tab pos="7340600" algn="l"/>
              </a:tabLst>
            </a:pPr>
            <a:r>
              <a:rPr sz="2400" b="1" spc="-5" dirty="0">
                <a:latin typeface="Carlito"/>
                <a:cs typeface="Carlito"/>
              </a:rPr>
              <a:t>Thes</a:t>
            </a:r>
            <a:r>
              <a:rPr sz="2400" b="1" dirty="0">
                <a:latin typeface="Carlito"/>
                <a:cs typeface="Carlito"/>
              </a:rPr>
              <a:t>e	a</a:t>
            </a:r>
            <a:r>
              <a:rPr sz="2400" b="1" spc="-25" dirty="0">
                <a:latin typeface="Carlito"/>
                <a:cs typeface="Carlito"/>
              </a:rPr>
              <a:t>r</a:t>
            </a:r>
            <a:r>
              <a:rPr sz="2400" b="1" dirty="0">
                <a:latin typeface="Carlito"/>
                <a:cs typeface="Carlito"/>
              </a:rPr>
              <a:t>e	</a:t>
            </a:r>
            <a:r>
              <a:rPr sz="2400" b="1" spc="-40" dirty="0">
                <a:latin typeface="Carlito"/>
                <a:cs typeface="Carlito"/>
              </a:rPr>
              <a:t>f</a:t>
            </a:r>
            <a:r>
              <a:rPr sz="2400" b="1" dirty="0">
                <a:latin typeface="Carlito"/>
                <a:cs typeface="Carlito"/>
              </a:rPr>
              <a:t>o</a:t>
            </a:r>
            <a:r>
              <a:rPr sz="2400" b="1" spc="-20" dirty="0">
                <a:latin typeface="Carlito"/>
                <a:cs typeface="Carlito"/>
              </a:rPr>
              <a:t>r</a:t>
            </a:r>
            <a:r>
              <a:rPr sz="2400" b="1" spc="-5" dirty="0">
                <a:latin typeface="Carlito"/>
                <a:cs typeface="Carlito"/>
              </a:rPr>
              <a:t>ec</a:t>
            </a:r>
            <a:r>
              <a:rPr sz="2400" b="1" spc="-15" dirty="0">
                <a:latin typeface="Carlito"/>
                <a:cs typeface="Carlito"/>
              </a:rPr>
              <a:t>a</a:t>
            </a:r>
            <a:r>
              <a:rPr sz="2400" b="1" spc="-25" dirty="0">
                <a:latin typeface="Carlito"/>
                <a:cs typeface="Carlito"/>
              </a:rPr>
              <a:t>s</a:t>
            </a:r>
            <a:r>
              <a:rPr sz="2400" b="1" dirty="0">
                <a:latin typeface="Carlito"/>
                <a:cs typeface="Carlito"/>
              </a:rPr>
              <a:t>t</a:t>
            </a:r>
            <a:r>
              <a:rPr sz="2400" b="1" spc="-10" dirty="0">
                <a:latin typeface="Carlito"/>
                <a:cs typeface="Carlito"/>
              </a:rPr>
              <a:t>i</a:t>
            </a:r>
            <a:r>
              <a:rPr sz="2400" b="1" dirty="0">
                <a:latin typeface="Carlito"/>
                <a:cs typeface="Carlito"/>
              </a:rPr>
              <a:t>ng	</a:t>
            </a:r>
            <a:r>
              <a:rPr sz="2400" b="1" spc="-30" dirty="0">
                <a:latin typeface="Carlito"/>
                <a:cs typeface="Carlito"/>
              </a:rPr>
              <a:t>t</a:t>
            </a:r>
            <a:r>
              <a:rPr sz="2400" b="1" spc="-5" dirty="0">
                <a:latin typeface="Carlito"/>
                <a:cs typeface="Carlito"/>
              </a:rPr>
              <a:t>e</a:t>
            </a:r>
            <a:r>
              <a:rPr sz="2400" b="1" spc="5" dirty="0">
                <a:latin typeface="Carlito"/>
                <a:cs typeface="Carlito"/>
              </a:rPr>
              <a:t>c</a:t>
            </a:r>
            <a:r>
              <a:rPr sz="2400" b="1" dirty="0">
                <a:latin typeface="Carlito"/>
                <a:cs typeface="Carlito"/>
              </a:rPr>
              <a:t>hn</a:t>
            </a:r>
            <a:r>
              <a:rPr sz="2400" b="1" spc="-10" dirty="0">
                <a:latin typeface="Carlito"/>
                <a:cs typeface="Carlito"/>
              </a:rPr>
              <a:t>i</a:t>
            </a:r>
            <a:r>
              <a:rPr sz="2400" b="1" dirty="0">
                <a:latin typeface="Carlito"/>
                <a:cs typeface="Carlito"/>
              </a:rPr>
              <a:t>ques	t</a:t>
            </a:r>
            <a:r>
              <a:rPr sz="2400" b="1" spc="-10" dirty="0">
                <a:latin typeface="Carlito"/>
                <a:cs typeface="Carlito"/>
              </a:rPr>
              <a:t>h</a:t>
            </a:r>
            <a:r>
              <a:rPr sz="2400" b="1" spc="-25" dirty="0">
                <a:latin typeface="Carlito"/>
                <a:cs typeface="Carlito"/>
              </a:rPr>
              <a:t>a</a:t>
            </a:r>
            <a:r>
              <a:rPr sz="2400" b="1" dirty="0">
                <a:latin typeface="Carlito"/>
                <a:cs typeface="Carlito"/>
              </a:rPr>
              <a:t>t	</a:t>
            </a:r>
            <a:r>
              <a:rPr sz="2400" b="1" spc="-5" dirty="0">
                <a:latin typeface="Carlito"/>
                <a:cs typeface="Carlito"/>
              </a:rPr>
              <a:t>m</a:t>
            </a:r>
            <a:r>
              <a:rPr sz="2400" b="1" dirty="0">
                <a:latin typeface="Carlito"/>
                <a:cs typeface="Carlito"/>
              </a:rPr>
              <a:t>a</a:t>
            </a:r>
            <a:r>
              <a:rPr sz="2400" b="1" spc="-60" dirty="0">
                <a:latin typeface="Carlito"/>
                <a:cs typeface="Carlito"/>
              </a:rPr>
              <a:t>k</a:t>
            </a:r>
            <a:r>
              <a:rPr sz="2400" b="1" dirty="0">
                <a:latin typeface="Carlito"/>
                <a:cs typeface="Carlito"/>
              </a:rPr>
              <a:t>e	use	</a:t>
            </a:r>
            <a:r>
              <a:rPr sz="2400" b="1" spc="5" dirty="0">
                <a:latin typeface="Carlito"/>
                <a:cs typeface="Carlito"/>
              </a:rPr>
              <a:t>of  </a:t>
            </a:r>
            <a:r>
              <a:rPr sz="2400" b="1" spc="-10" dirty="0">
                <a:latin typeface="Carlito"/>
                <a:cs typeface="Carlito"/>
              </a:rPr>
              <a:t>historical </a:t>
            </a:r>
            <a:r>
              <a:rPr sz="2400" b="1" spc="-15" dirty="0">
                <a:latin typeface="Carlito"/>
                <a:cs typeface="Carlito"/>
              </a:rPr>
              <a:t>quantitative</a:t>
            </a:r>
            <a:r>
              <a:rPr sz="2400" b="1" spc="25" dirty="0">
                <a:latin typeface="Carlito"/>
                <a:cs typeface="Carlito"/>
              </a:rPr>
              <a:t> </a:t>
            </a:r>
            <a:r>
              <a:rPr sz="2400" b="1" spc="-15" dirty="0">
                <a:latin typeface="Carlito"/>
                <a:cs typeface="Carlito"/>
              </a:rPr>
              <a:t>data.</a:t>
            </a:r>
            <a:endParaRPr sz="2400">
              <a:latin typeface="Carlito"/>
              <a:cs typeface="Carlito"/>
            </a:endParaRPr>
          </a:p>
          <a:p>
            <a:pPr>
              <a:spcBef>
                <a:spcPts val="5"/>
              </a:spcBef>
            </a:pPr>
            <a:endParaRPr sz="3300">
              <a:latin typeface="Carlito"/>
              <a:cs typeface="Carlito"/>
            </a:endParaRPr>
          </a:p>
          <a:p>
            <a:pPr marL="355600" marR="6350"/>
            <a:r>
              <a:rPr sz="2400" dirty="0">
                <a:latin typeface="Carlito"/>
                <a:cs typeface="Carlito"/>
              </a:rPr>
              <a:t>A </a:t>
            </a:r>
            <a:r>
              <a:rPr sz="2400" spc="-15" dirty="0">
                <a:latin typeface="Carlito"/>
                <a:cs typeface="Carlito"/>
              </a:rPr>
              <a:t>statistical </a:t>
            </a:r>
            <a:r>
              <a:rPr sz="2400" spc="-10" dirty="0">
                <a:latin typeface="Carlito"/>
                <a:cs typeface="Carlito"/>
              </a:rPr>
              <a:t>concept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5" dirty="0">
                <a:latin typeface="Carlito"/>
                <a:cs typeface="Carlito"/>
              </a:rPr>
              <a:t>applied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5" dirty="0">
                <a:latin typeface="Carlito"/>
                <a:cs typeface="Carlito"/>
              </a:rPr>
              <a:t>existing </a:t>
            </a:r>
            <a:r>
              <a:rPr sz="2400" spc="-20" dirty="0">
                <a:latin typeface="Carlito"/>
                <a:cs typeface="Carlito"/>
              </a:rPr>
              <a:t>data </a:t>
            </a:r>
            <a:r>
              <a:rPr sz="2400" dirty="0">
                <a:latin typeface="Carlito"/>
                <a:cs typeface="Carlito"/>
              </a:rPr>
              <a:t>in </a:t>
            </a:r>
            <a:r>
              <a:rPr sz="2400" spc="-15" dirty="0">
                <a:latin typeface="Carlito"/>
                <a:cs typeface="Carlito"/>
              </a:rPr>
              <a:t>order  to generate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predicted </a:t>
            </a:r>
            <a:r>
              <a:rPr sz="2400" dirty="0">
                <a:latin typeface="Carlito"/>
                <a:cs typeface="Carlito"/>
              </a:rPr>
              <a:t>demand in the </a:t>
            </a:r>
            <a:r>
              <a:rPr sz="2400" spc="-20" dirty="0">
                <a:latin typeface="Carlito"/>
                <a:cs typeface="Carlito"/>
              </a:rPr>
              <a:t>forecast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period.</a:t>
            </a:r>
            <a:endParaRPr sz="2400">
              <a:latin typeface="Carlito"/>
              <a:cs typeface="Carlito"/>
            </a:endParaRPr>
          </a:p>
          <a:p>
            <a:pPr>
              <a:spcBef>
                <a:spcPts val="5"/>
              </a:spcBef>
            </a:pPr>
            <a:endParaRPr sz="3300">
              <a:latin typeface="Carlito"/>
              <a:cs typeface="Carlito"/>
            </a:endParaRPr>
          </a:p>
          <a:p>
            <a:pPr marL="355600" marR="5080">
              <a:tabLst>
                <a:tab pos="960119" algn="l"/>
                <a:tab pos="2261870" algn="l"/>
                <a:tab pos="3578860" algn="l"/>
                <a:tab pos="4460240" algn="l"/>
                <a:tab pos="5003800" algn="l"/>
                <a:tab pos="6436995" algn="l"/>
                <a:tab pos="7249159" algn="l"/>
              </a:tabLst>
            </a:pPr>
            <a:r>
              <a:rPr sz="2400" spc="-5" dirty="0">
                <a:latin typeface="Carlito"/>
                <a:cs typeface="Carlito"/>
              </a:rPr>
              <a:t>Th</a:t>
            </a:r>
            <a:r>
              <a:rPr sz="2400" dirty="0">
                <a:latin typeface="Carlito"/>
                <a:cs typeface="Carlito"/>
              </a:rPr>
              <a:t>e	</a:t>
            </a:r>
            <a:r>
              <a:rPr sz="2400" spc="-30" dirty="0">
                <a:latin typeface="Carlito"/>
                <a:cs typeface="Carlito"/>
              </a:rPr>
              <a:t>s</a:t>
            </a:r>
            <a:r>
              <a:rPr sz="2400" spc="-25" dirty="0">
                <a:latin typeface="Carlito"/>
                <a:cs typeface="Carlito"/>
              </a:rPr>
              <a:t>ta</a:t>
            </a:r>
            <a:r>
              <a:rPr sz="2400" dirty="0">
                <a:latin typeface="Carlito"/>
                <a:cs typeface="Carlito"/>
              </a:rPr>
              <a:t>ti</a:t>
            </a:r>
            <a:r>
              <a:rPr sz="2400" spc="-30" dirty="0">
                <a:latin typeface="Carlito"/>
                <a:cs typeface="Carlito"/>
              </a:rPr>
              <a:t>s</a:t>
            </a:r>
            <a:r>
              <a:rPr sz="2400" spc="-15" dirty="0">
                <a:latin typeface="Carlito"/>
                <a:cs typeface="Carlito"/>
              </a:rPr>
              <a:t>t</a:t>
            </a:r>
            <a:r>
              <a:rPr sz="2400" dirty="0">
                <a:latin typeface="Carlito"/>
                <a:cs typeface="Carlito"/>
              </a:rPr>
              <a:t>i</a:t>
            </a:r>
            <a:r>
              <a:rPr sz="2400" spc="-35" dirty="0">
                <a:latin typeface="Carlito"/>
                <a:cs typeface="Carlito"/>
              </a:rPr>
              <a:t>c</a:t>
            </a:r>
            <a:r>
              <a:rPr sz="2400" dirty="0">
                <a:latin typeface="Carlito"/>
                <a:cs typeface="Carlito"/>
              </a:rPr>
              <a:t>al	meth</a:t>
            </a:r>
            <a:r>
              <a:rPr sz="2400" spc="-10" dirty="0">
                <a:latin typeface="Carlito"/>
                <a:cs typeface="Carlito"/>
              </a:rPr>
              <a:t>o</a:t>
            </a:r>
            <a:r>
              <a:rPr sz="2400" spc="-5" dirty="0">
                <a:latin typeface="Carlito"/>
                <a:cs typeface="Carlito"/>
              </a:rPr>
              <a:t>ds</a:t>
            </a:r>
            <a:r>
              <a:rPr sz="2400" dirty="0">
                <a:latin typeface="Carlito"/>
                <a:cs typeface="Carlito"/>
              </a:rPr>
              <a:t>,	which	a</a:t>
            </a:r>
            <a:r>
              <a:rPr sz="2400" spc="-35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e	</a:t>
            </a:r>
            <a:r>
              <a:rPr sz="2400" spc="-5" dirty="0">
                <a:latin typeface="Carlito"/>
                <a:cs typeface="Carlito"/>
              </a:rPr>
              <a:t>f</a:t>
            </a:r>
            <a:r>
              <a:rPr sz="2400" spc="-35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equ</a:t>
            </a:r>
            <a:r>
              <a:rPr sz="2400" spc="5" dirty="0">
                <a:latin typeface="Carlito"/>
                <a:cs typeface="Carlito"/>
              </a:rPr>
              <a:t>e</a:t>
            </a:r>
            <a:r>
              <a:rPr sz="2400" spc="-25" dirty="0">
                <a:latin typeface="Carlito"/>
                <a:cs typeface="Carlito"/>
              </a:rPr>
              <a:t>n</a:t>
            </a:r>
            <a:r>
              <a:rPr sz="2400" dirty="0">
                <a:latin typeface="Carlito"/>
                <a:cs typeface="Carlito"/>
              </a:rPr>
              <a:t>tly	</a:t>
            </a:r>
            <a:r>
              <a:rPr sz="2400" spc="-5" dirty="0">
                <a:latin typeface="Carlito"/>
                <a:cs typeface="Carlito"/>
              </a:rPr>
              <a:t>used</a:t>
            </a:r>
            <a:r>
              <a:rPr sz="2400" dirty="0">
                <a:latin typeface="Carlito"/>
                <a:cs typeface="Carlito"/>
              </a:rPr>
              <a:t>,	</a:t>
            </a:r>
            <a:r>
              <a:rPr sz="2400" spc="-50" dirty="0">
                <a:latin typeface="Carlito"/>
                <a:cs typeface="Carlito"/>
              </a:rPr>
              <a:t>f</a:t>
            </a:r>
            <a:r>
              <a:rPr sz="2400" spc="-5" dirty="0">
                <a:latin typeface="Carlito"/>
                <a:cs typeface="Carlito"/>
              </a:rPr>
              <a:t>or  making demand </a:t>
            </a:r>
            <a:r>
              <a:rPr sz="2400" spc="-10" dirty="0">
                <a:latin typeface="Carlito"/>
                <a:cs typeface="Carlito"/>
              </a:rPr>
              <a:t>projection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are:</a:t>
            </a:r>
            <a:endParaRPr sz="2400">
              <a:latin typeface="Carlito"/>
              <a:cs typeface="Carlito"/>
            </a:endParaRPr>
          </a:p>
          <a:p>
            <a:pPr marL="469900" indent="-457200">
              <a:spcBef>
                <a:spcPts val="575"/>
              </a:spcBef>
              <a:buAutoNum type="arabicParenR"/>
              <a:tabLst>
                <a:tab pos="469265" algn="l"/>
                <a:tab pos="469900" algn="l"/>
              </a:tabLst>
            </a:pPr>
            <a:r>
              <a:rPr sz="2400" spc="-40" dirty="0">
                <a:latin typeface="Carlito"/>
                <a:cs typeface="Carlito"/>
              </a:rPr>
              <a:t>Trend </a:t>
            </a:r>
            <a:r>
              <a:rPr sz="2400" spc="-10" dirty="0">
                <a:latin typeface="Carlito"/>
                <a:cs typeface="Carlito"/>
              </a:rPr>
              <a:t>Projection</a:t>
            </a:r>
            <a:r>
              <a:rPr sz="2400" spc="2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Method</a:t>
            </a:r>
            <a:endParaRPr sz="2400">
              <a:latin typeface="Carlito"/>
              <a:cs typeface="Carlito"/>
            </a:endParaRPr>
          </a:p>
          <a:p>
            <a:pPr marL="469900" indent="-457200">
              <a:spcBef>
                <a:spcPts val="580"/>
              </a:spcBef>
              <a:buAutoNum type="arabicParenR"/>
              <a:tabLst>
                <a:tab pos="469265" algn="l"/>
                <a:tab pos="469900" algn="l"/>
              </a:tabLst>
            </a:pPr>
            <a:r>
              <a:rPr sz="2400" spc="-10" dirty="0">
                <a:latin typeface="Carlito"/>
                <a:cs typeface="Carlito"/>
              </a:rPr>
              <a:t>Barometric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Method</a:t>
            </a:r>
            <a:endParaRPr sz="2400">
              <a:latin typeface="Carlito"/>
              <a:cs typeface="Carlito"/>
            </a:endParaRPr>
          </a:p>
          <a:p>
            <a:pPr marL="469900" indent="-457200">
              <a:spcBef>
                <a:spcPts val="575"/>
              </a:spcBef>
              <a:buAutoNum type="arabicParenR"/>
              <a:tabLst>
                <a:tab pos="469265" algn="l"/>
                <a:tab pos="469900" algn="l"/>
              </a:tabLst>
            </a:pPr>
            <a:r>
              <a:rPr sz="2400" spc="-10" dirty="0">
                <a:latin typeface="Carlito"/>
                <a:cs typeface="Carlito"/>
              </a:rPr>
              <a:t>Regression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Method</a:t>
            </a:r>
            <a:endParaRPr sz="2400">
              <a:latin typeface="Carlito"/>
              <a:cs typeface="Carlito"/>
            </a:endParaRPr>
          </a:p>
          <a:p>
            <a:pPr marL="469900" indent="-457200">
              <a:spcBef>
                <a:spcPts val="575"/>
              </a:spcBef>
              <a:buAutoNum type="arabicParenR"/>
              <a:tabLst>
                <a:tab pos="469265" algn="l"/>
                <a:tab pos="469900" algn="l"/>
              </a:tabLst>
            </a:pPr>
            <a:r>
              <a:rPr sz="2400" spc="-10" dirty="0">
                <a:latin typeface="Carlito"/>
                <a:cs typeface="Carlito"/>
              </a:rPr>
              <a:t>Econometric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Method</a:t>
            </a:r>
            <a:endParaRPr sz="24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662528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172" y="393547"/>
            <a:ext cx="9769033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842135">
              <a:lnSpc>
                <a:spcPct val="100000"/>
              </a:lnSpc>
              <a:spcBef>
                <a:spcPts val="100"/>
              </a:spcBef>
            </a:pPr>
            <a:r>
              <a:rPr dirty="0"/>
              <a:t>1) </a:t>
            </a:r>
            <a:r>
              <a:rPr b="1" spc="-45" dirty="0"/>
              <a:t>Trend </a:t>
            </a:r>
            <a:r>
              <a:rPr b="1" spc="-5" dirty="0"/>
              <a:t>Projection</a:t>
            </a:r>
            <a:r>
              <a:rPr b="1" spc="-25" dirty="0"/>
              <a:t> </a:t>
            </a:r>
            <a:r>
              <a:rPr b="1" spc="-1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31794" y="1311911"/>
            <a:ext cx="7157720" cy="5055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715">
              <a:spcBef>
                <a:spcPts val="95"/>
              </a:spcBef>
            </a:pPr>
            <a:r>
              <a:rPr sz="2200" spc="-5" dirty="0">
                <a:latin typeface="Carlito"/>
                <a:cs typeface="Carlito"/>
              </a:rPr>
              <a:t>-An old firm </a:t>
            </a:r>
            <a:r>
              <a:rPr sz="2200" spc="-15" dirty="0">
                <a:latin typeface="Carlito"/>
                <a:cs typeface="Carlito"/>
              </a:rPr>
              <a:t>can </a:t>
            </a:r>
            <a:r>
              <a:rPr sz="2200" spc="-10" dirty="0">
                <a:latin typeface="Carlito"/>
                <a:cs typeface="Carlito"/>
              </a:rPr>
              <a:t>use </a:t>
            </a:r>
            <a:r>
              <a:rPr sz="2200" spc="-5" dirty="0">
                <a:latin typeface="Carlito"/>
                <a:cs typeface="Carlito"/>
              </a:rPr>
              <a:t>its own </a:t>
            </a:r>
            <a:r>
              <a:rPr sz="2200" spc="-20" dirty="0">
                <a:latin typeface="Carlito"/>
                <a:cs typeface="Carlito"/>
              </a:rPr>
              <a:t>data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0" dirty="0">
                <a:latin typeface="Carlito"/>
                <a:cs typeface="Carlito"/>
              </a:rPr>
              <a:t>past </a:t>
            </a:r>
            <a:r>
              <a:rPr sz="2200" spc="-15" dirty="0">
                <a:latin typeface="Carlito"/>
                <a:cs typeface="Carlito"/>
              </a:rPr>
              <a:t>years regarding </a:t>
            </a:r>
            <a:r>
              <a:rPr sz="2200" spc="-5" dirty="0">
                <a:latin typeface="Carlito"/>
                <a:cs typeface="Carlito"/>
              </a:rPr>
              <a:t>sales  in </a:t>
            </a:r>
            <a:r>
              <a:rPr sz="2200" spc="-10" dirty="0">
                <a:latin typeface="Carlito"/>
                <a:cs typeface="Carlito"/>
              </a:rPr>
              <a:t>past</a:t>
            </a:r>
            <a:r>
              <a:rPr sz="2200" spc="-20" dirty="0">
                <a:latin typeface="Carlito"/>
                <a:cs typeface="Carlito"/>
              </a:rPr>
              <a:t> </a:t>
            </a:r>
            <a:r>
              <a:rPr sz="2200" spc="-15" dirty="0">
                <a:latin typeface="Carlito"/>
                <a:cs typeface="Carlito"/>
              </a:rPr>
              <a:t>years.</a:t>
            </a:r>
            <a:endParaRPr sz="2200">
              <a:latin typeface="Carlito"/>
              <a:cs typeface="Carlito"/>
            </a:endParaRPr>
          </a:p>
          <a:p>
            <a:pPr marL="12700">
              <a:spcBef>
                <a:spcPts val="530"/>
              </a:spcBef>
            </a:pPr>
            <a:r>
              <a:rPr sz="2200" spc="-10" dirty="0">
                <a:latin typeface="Carlito"/>
                <a:cs typeface="Carlito"/>
              </a:rPr>
              <a:t>-These </a:t>
            </a:r>
            <a:r>
              <a:rPr sz="2200" spc="-20" dirty="0">
                <a:latin typeface="Carlito"/>
                <a:cs typeface="Carlito"/>
              </a:rPr>
              <a:t>data </a:t>
            </a:r>
            <a:r>
              <a:rPr sz="2200" spc="-10" dirty="0">
                <a:latin typeface="Carlito"/>
                <a:cs typeface="Carlito"/>
              </a:rPr>
              <a:t>are </a:t>
            </a:r>
            <a:r>
              <a:rPr sz="2200" spc="-5" dirty="0">
                <a:latin typeface="Carlito"/>
                <a:cs typeface="Carlito"/>
              </a:rPr>
              <a:t>known as time series </a:t>
            </a:r>
            <a:r>
              <a:rPr sz="2200" dirty="0">
                <a:latin typeface="Carlito"/>
                <a:cs typeface="Carlito"/>
              </a:rPr>
              <a:t>of</a:t>
            </a:r>
            <a:r>
              <a:rPr sz="2200" spc="105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sales.</a:t>
            </a:r>
            <a:endParaRPr sz="2200">
              <a:latin typeface="Carlito"/>
              <a:cs typeface="Carlito"/>
            </a:endParaRPr>
          </a:p>
          <a:p>
            <a:pPr marL="12700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-</a:t>
            </a:r>
            <a:r>
              <a:rPr sz="2200" b="1" spc="-5" dirty="0">
                <a:latin typeface="Carlito"/>
                <a:cs typeface="Carlito"/>
              </a:rPr>
              <a:t>Assumes </a:t>
            </a:r>
            <a:r>
              <a:rPr sz="2200" b="1" spc="-15" dirty="0">
                <a:latin typeface="Carlito"/>
                <a:cs typeface="Carlito"/>
              </a:rPr>
              <a:t>that past </a:t>
            </a:r>
            <a:r>
              <a:rPr sz="2200" b="1" spc="-10" dirty="0">
                <a:latin typeface="Carlito"/>
                <a:cs typeface="Carlito"/>
              </a:rPr>
              <a:t>trend will continue </a:t>
            </a:r>
            <a:r>
              <a:rPr sz="2200" b="1" spc="-5" dirty="0">
                <a:latin typeface="Carlito"/>
                <a:cs typeface="Carlito"/>
              </a:rPr>
              <a:t>in</a:t>
            </a:r>
            <a:r>
              <a:rPr sz="2200" b="1" spc="125" dirty="0">
                <a:latin typeface="Carlito"/>
                <a:cs typeface="Carlito"/>
              </a:rPr>
              <a:t> </a:t>
            </a:r>
            <a:r>
              <a:rPr sz="2200" b="1" spc="-10" dirty="0">
                <a:latin typeface="Carlito"/>
                <a:cs typeface="Carlito"/>
              </a:rPr>
              <a:t>future.</a:t>
            </a:r>
            <a:endParaRPr sz="2200">
              <a:latin typeface="Carlito"/>
              <a:cs typeface="Carlito"/>
            </a:endParaRPr>
          </a:p>
          <a:p>
            <a:pPr marL="12700">
              <a:spcBef>
                <a:spcPts val="525"/>
              </a:spcBef>
            </a:pPr>
            <a:r>
              <a:rPr sz="2200" spc="-20" dirty="0">
                <a:latin typeface="Carlito"/>
                <a:cs typeface="Carlito"/>
              </a:rPr>
              <a:t>-Past </a:t>
            </a:r>
            <a:r>
              <a:rPr sz="2200" spc="-10" dirty="0">
                <a:latin typeface="Carlito"/>
                <a:cs typeface="Carlito"/>
              </a:rPr>
              <a:t>trend </a:t>
            </a:r>
            <a:r>
              <a:rPr sz="2200" spc="-5" dirty="0">
                <a:latin typeface="Carlito"/>
                <a:cs typeface="Carlito"/>
              </a:rPr>
              <a:t>is </a:t>
            </a:r>
            <a:r>
              <a:rPr sz="2200" spc="-15" dirty="0">
                <a:latin typeface="Carlito"/>
                <a:cs typeface="Carlito"/>
              </a:rPr>
              <a:t>extrapolated</a:t>
            </a:r>
            <a:r>
              <a:rPr sz="2200" spc="35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(generalised).</a:t>
            </a:r>
            <a:endParaRPr sz="2200">
              <a:latin typeface="Carlito"/>
              <a:cs typeface="Carlito"/>
            </a:endParaRPr>
          </a:p>
          <a:p>
            <a:pPr>
              <a:spcBef>
                <a:spcPts val="35"/>
              </a:spcBef>
            </a:pPr>
            <a:endParaRPr sz="3000">
              <a:latin typeface="Carlito"/>
              <a:cs typeface="Carlito"/>
            </a:endParaRPr>
          </a:p>
          <a:p>
            <a:pPr marL="12700" marR="5080"/>
            <a:r>
              <a:rPr sz="2200" spc="-10" dirty="0">
                <a:latin typeface="Carlito"/>
                <a:cs typeface="Carlito"/>
              </a:rPr>
              <a:t>The trend </a:t>
            </a:r>
            <a:r>
              <a:rPr sz="2200" spc="-15" dirty="0">
                <a:latin typeface="Carlito"/>
                <a:cs typeface="Carlito"/>
              </a:rPr>
              <a:t>can </a:t>
            </a:r>
            <a:r>
              <a:rPr sz="2200" spc="-5" dirty="0">
                <a:latin typeface="Carlito"/>
                <a:cs typeface="Carlito"/>
              </a:rPr>
              <a:t>be </a:t>
            </a:r>
            <a:r>
              <a:rPr sz="2200" spc="-10" dirty="0">
                <a:latin typeface="Carlito"/>
                <a:cs typeface="Carlito"/>
              </a:rPr>
              <a:t>estimated by </a:t>
            </a:r>
            <a:r>
              <a:rPr sz="2200" spc="-5" dirty="0">
                <a:latin typeface="Carlito"/>
                <a:cs typeface="Carlito"/>
              </a:rPr>
              <a:t>using </a:t>
            </a:r>
            <a:r>
              <a:rPr sz="2200" spc="-15" dirty="0">
                <a:latin typeface="Carlito"/>
                <a:cs typeface="Carlito"/>
              </a:rPr>
              <a:t>any </a:t>
            </a:r>
            <a:r>
              <a:rPr sz="2200" spc="-5" dirty="0">
                <a:latin typeface="Carlito"/>
                <a:cs typeface="Carlito"/>
              </a:rPr>
              <a:t>one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following  </a:t>
            </a:r>
            <a:r>
              <a:rPr sz="2200" spc="-5" dirty="0">
                <a:latin typeface="Carlito"/>
                <a:cs typeface="Carlito"/>
              </a:rPr>
              <a:t>methods:</a:t>
            </a:r>
            <a:endParaRPr sz="2200">
              <a:latin typeface="Carlito"/>
              <a:cs typeface="Carlito"/>
            </a:endParaRPr>
          </a:p>
          <a:p>
            <a:pPr marL="292735" indent="-280670">
              <a:spcBef>
                <a:spcPts val="530"/>
              </a:spcBef>
              <a:buAutoNum type="alphaLcParenR"/>
              <a:tabLst>
                <a:tab pos="293370" algn="l"/>
              </a:tabLst>
            </a:pPr>
            <a:r>
              <a:rPr sz="2200" spc="-15" dirty="0">
                <a:latin typeface="Carlito"/>
                <a:cs typeface="Carlito"/>
              </a:rPr>
              <a:t>Graphical</a:t>
            </a:r>
            <a:r>
              <a:rPr sz="2200" spc="-5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Method</a:t>
            </a:r>
            <a:endParaRPr sz="2200">
              <a:latin typeface="Carlito"/>
              <a:cs typeface="Carlito"/>
            </a:endParaRPr>
          </a:p>
          <a:p>
            <a:pPr marL="306705" indent="-294640">
              <a:spcBef>
                <a:spcPts val="530"/>
              </a:spcBef>
              <a:buAutoNum type="alphaLcParenR"/>
              <a:tabLst>
                <a:tab pos="307340" algn="l"/>
              </a:tabLst>
            </a:pPr>
            <a:r>
              <a:rPr sz="2200" spc="-10" dirty="0">
                <a:latin typeface="Carlito"/>
                <a:cs typeface="Carlito"/>
              </a:rPr>
              <a:t>Least Square</a:t>
            </a:r>
            <a:r>
              <a:rPr sz="2200" spc="5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Method</a:t>
            </a:r>
            <a:endParaRPr sz="2200">
              <a:latin typeface="Carlito"/>
              <a:cs typeface="Carlito"/>
            </a:endParaRPr>
          </a:p>
          <a:p>
            <a:pPr marL="277495" indent="-265430">
              <a:spcBef>
                <a:spcPts val="530"/>
              </a:spcBef>
              <a:buAutoNum type="alphaLcParenR"/>
              <a:tabLst>
                <a:tab pos="278130" algn="l"/>
              </a:tabLst>
            </a:pPr>
            <a:r>
              <a:rPr sz="2200" spc="-5" dirty="0">
                <a:latin typeface="Carlito"/>
                <a:cs typeface="Carlito"/>
              </a:rPr>
              <a:t>Time Series</a:t>
            </a:r>
            <a:r>
              <a:rPr sz="2200" spc="35" dirty="0">
                <a:latin typeface="Carlito"/>
                <a:cs typeface="Carlito"/>
              </a:rPr>
              <a:t> </a:t>
            </a:r>
            <a:r>
              <a:rPr sz="2200" spc="-20" dirty="0">
                <a:latin typeface="Carlito"/>
                <a:cs typeface="Carlito"/>
              </a:rPr>
              <a:t>Data</a:t>
            </a:r>
            <a:endParaRPr sz="2200">
              <a:latin typeface="Carlito"/>
              <a:cs typeface="Carlito"/>
            </a:endParaRPr>
          </a:p>
          <a:p>
            <a:pPr marL="306705" indent="-294640">
              <a:spcBef>
                <a:spcPts val="525"/>
              </a:spcBef>
              <a:buAutoNum type="alphaLcParenR"/>
              <a:tabLst>
                <a:tab pos="307340" algn="l"/>
              </a:tabLst>
            </a:pPr>
            <a:r>
              <a:rPr sz="2200" spc="-10" dirty="0">
                <a:latin typeface="Carlito"/>
                <a:cs typeface="Carlito"/>
              </a:rPr>
              <a:t>Moving </a:t>
            </a:r>
            <a:r>
              <a:rPr sz="2200" spc="-25" dirty="0">
                <a:latin typeface="Carlito"/>
                <a:cs typeface="Carlito"/>
              </a:rPr>
              <a:t>Average</a:t>
            </a:r>
            <a:r>
              <a:rPr sz="2200" spc="1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Method</a:t>
            </a:r>
            <a:endParaRPr sz="2200">
              <a:latin typeface="Carlito"/>
              <a:cs typeface="Carlito"/>
            </a:endParaRPr>
          </a:p>
          <a:p>
            <a:pPr marL="300355" indent="-288290">
              <a:spcBef>
                <a:spcPts val="530"/>
              </a:spcBef>
              <a:buAutoNum type="alphaLcParenR"/>
              <a:tabLst>
                <a:tab pos="300990" algn="l"/>
              </a:tabLst>
            </a:pPr>
            <a:r>
              <a:rPr sz="2200" spc="-10" dirty="0">
                <a:latin typeface="Carlito"/>
                <a:cs typeface="Carlito"/>
              </a:rPr>
              <a:t>Exponential</a:t>
            </a:r>
            <a:r>
              <a:rPr sz="2200" spc="5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Smoothing</a:t>
            </a:r>
            <a:endParaRPr sz="22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768636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965" y="561389"/>
            <a:ext cx="12495835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842135">
              <a:lnSpc>
                <a:spcPct val="100000"/>
              </a:lnSpc>
              <a:spcBef>
                <a:spcPts val="100"/>
              </a:spcBef>
            </a:pPr>
            <a:r>
              <a:rPr dirty="0"/>
              <a:t>1) </a:t>
            </a:r>
            <a:r>
              <a:rPr b="1" spc="-45" dirty="0"/>
              <a:t>Trend </a:t>
            </a:r>
            <a:r>
              <a:rPr b="1" spc="-5" dirty="0"/>
              <a:t>Projection</a:t>
            </a:r>
            <a:r>
              <a:rPr b="1" spc="-25" dirty="0"/>
              <a:t> </a:t>
            </a:r>
            <a:r>
              <a:rPr b="1" spc="-1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31795" y="1244245"/>
            <a:ext cx="7155815" cy="27755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02260" indent="-289560">
              <a:spcBef>
                <a:spcPts val="625"/>
              </a:spcBef>
              <a:buAutoNum type="alphaLcParenR"/>
              <a:tabLst>
                <a:tab pos="302260" algn="l"/>
              </a:tabLst>
            </a:pPr>
            <a:r>
              <a:rPr sz="2200" b="1" spc="-10" dirty="0">
                <a:latin typeface="Carlito"/>
                <a:cs typeface="Carlito"/>
              </a:rPr>
              <a:t>Graphical</a:t>
            </a:r>
            <a:r>
              <a:rPr sz="2200" b="1" spc="-5" dirty="0">
                <a:latin typeface="Carlito"/>
                <a:cs typeface="Carlito"/>
              </a:rPr>
              <a:t> </a:t>
            </a:r>
            <a:r>
              <a:rPr sz="2200" b="1" spc="-10" dirty="0">
                <a:latin typeface="Carlito"/>
                <a:cs typeface="Carlito"/>
              </a:rPr>
              <a:t>Method:</a:t>
            </a:r>
            <a:endParaRPr sz="2200">
              <a:latin typeface="Carlito"/>
              <a:cs typeface="Carlito"/>
            </a:endParaRPr>
          </a:p>
          <a:p>
            <a:pPr marL="12700" marR="1109345">
              <a:lnSpc>
                <a:spcPts val="3170"/>
              </a:lnSpc>
              <a:spcBef>
                <a:spcPts val="195"/>
              </a:spcBef>
            </a:pPr>
            <a:r>
              <a:rPr sz="2200" spc="-5" dirty="0">
                <a:latin typeface="Carlito"/>
                <a:cs typeface="Carlito"/>
              </a:rPr>
              <a:t>A </a:t>
            </a:r>
            <a:r>
              <a:rPr sz="2200" spc="-10" dirty="0">
                <a:latin typeface="Carlito"/>
                <a:cs typeface="Carlito"/>
              </a:rPr>
              <a:t>trend </a:t>
            </a:r>
            <a:r>
              <a:rPr sz="2200" spc="-5" dirty="0">
                <a:latin typeface="Carlito"/>
                <a:cs typeface="Carlito"/>
              </a:rPr>
              <a:t>line </a:t>
            </a:r>
            <a:r>
              <a:rPr sz="2200" spc="-15" dirty="0">
                <a:latin typeface="Carlito"/>
                <a:cs typeface="Carlito"/>
              </a:rPr>
              <a:t>can </a:t>
            </a:r>
            <a:r>
              <a:rPr sz="2200" spc="-5" dirty="0">
                <a:latin typeface="Carlito"/>
                <a:cs typeface="Carlito"/>
              </a:rPr>
              <a:t>be </a:t>
            </a:r>
            <a:r>
              <a:rPr sz="2200" spc="-15" dirty="0">
                <a:latin typeface="Carlito"/>
                <a:cs typeface="Carlito"/>
              </a:rPr>
              <a:t>fitted </a:t>
            </a:r>
            <a:r>
              <a:rPr sz="2200" spc="-10" dirty="0">
                <a:latin typeface="Carlito"/>
                <a:cs typeface="Carlito"/>
              </a:rPr>
              <a:t>through </a:t>
            </a:r>
            <a:r>
              <a:rPr sz="2200" spc="-5" dirty="0">
                <a:latin typeface="Carlito"/>
                <a:cs typeface="Carlito"/>
              </a:rPr>
              <a:t>a series </a:t>
            </a:r>
            <a:r>
              <a:rPr sz="2200" spc="-25" dirty="0">
                <a:latin typeface="Carlito"/>
                <a:cs typeface="Carlito"/>
              </a:rPr>
              <a:t>graphically.  </a:t>
            </a:r>
            <a:r>
              <a:rPr sz="2200" spc="-10" dirty="0">
                <a:latin typeface="Carlito"/>
                <a:cs typeface="Carlito"/>
              </a:rPr>
              <a:t>The direction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curve </a:t>
            </a:r>
            <a:r>
              <a:rPr sz="2200" spc="-10" dirty="0">
                <a:latin typeface="Carlito"/>
                <a:cs typeface="Carlito"/>
              </a:rPr>
              <a:t>shows </a:t>
            </a:r>
            <a:r>
              <a:rPr sz="2200" spc="-5" dirty="0">
                <a:latin typeface="Carlito"/>
                <a:cs typeface="Carlito"/>
              </a:rPr>
              <a:t>the</a:t>
            </a:r>
            <a:r>
              <a:rPr sz="2200" spc="5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trend.</a:t>
            </a:r>
            <a:endParaRPr sz="2200">
              <a:latin typeface="Carlito"/>
              <a:cs typeface="Carlito"/>
            </a:endParaRPr>
          </a:p>
          <a:p>
            <a:pPr marL="12700" marR="5080">
              <a:spcBef>
                <a:spcPts val="335"/>
              </a:spcBef>
            </a:pPr>
            <a:r>
              <a:rPr sz="2200" spc="-10" dirty="0">
                <a:latin typeface="Carlito"/>
                <a:cs typeface="Carlito"/>
              </a:rPr>
              <a:t>The </a:t>
            </a:r>
            <a:r>
              <a:rPr sz="2200" spc="-5" dirty="0">
                <a:latin typeface="Carlito"/>
                <a:cs typeface="Carlito"/>
              </a:rPr>
              <a:t>main </a:t>
            </a:r>
            <a:r>
              <a:rPr sz="2200" spc="-15" dirty="0">
                <a:latin typeface="Carlito"/>
                <a:cs typeface="Carlito"/>
              </a:rPr>
              <a:t>drawback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this method is </a:t>
            </a:r>
            <a:r>
              <a:rPr sz="2200" spc="-10" dirty="0">
                <a:latin typeface="Carlito"/>
                <a:cs typeface="Carlito"/>
              </a:rPr>
              <a:t>that </a:t>
            </a:r>
            <a:r>
              <a:rPr sz="2200" spc="-5" dirty="0">
                <a:latin typeface="Carlito"/>
                <a:cs typeface="Carlito"/>
              </a:rPr>
              <a:t>it </a:t>
            </a:r>
            <a:r>
              <a:rPr sz="2200" spc="-15" dirty="0">
                <a:latin typeface="Carlito"/>
                <a:cs typeface="Carlito"/>
              </a:rPr>
              <a:t>may </a:t>
            </a:r>
            <a:r>
              <a:rPr sz="2200" spc="-10" dirty="0">
                <a:latin typeface="Carlito"/>
                <a:cs typeface="Carlito"/>
              </a:rPr>
              <a:t>show </a:t>
            </a:r>
            <a:r>
              <a:rPr sz="2200" spc="-5" dirty="0">
                <a:latin typeface="Carlito"/>
                <a:cs typeface="Carlito"/>
              </a:rPr>
              <a:t>the  </a:t>
            </a:r>
            <a:r>
              <a:rPr sz="2200" spc="-10" dirty="0">
                <a:latin typeface="Carlito"/>
                <a:cs typeface="Carlito"/>
              </a:rPr>
              <a:t>trend but not </a:t>
            </a:r>
            <a:r>
              <a:rPr sz="2200" spc="-5" dirty="0">
                <a:latin typeface="Carlito"/>
                <a:cs typeface="Carlito"/>
              </a:rPr>
              <a:t>measure</a:t>
            </a:r>
            <a:r>
              <a:rPr sz="2200" spc="2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it.</a:t>
            </a:r>
            <a:endParaRPr sz="2200">
              <a:latin typeface="Carlito"/>
              <a:cs typeface="Carlito"/>
            </a:endParaRPr>
          </a:p>
          <a:p>
            <a:pPr>
              <a:spcBef>
                <a:spcPts val="35"/>
              </a:spcBef>
            </a:pPr>
            <a:endParaRPr sz="3000">
              <a:latin typeface="Carlito"/>
              <a:cs typeface="Carlito"/>
            </a:endParaRPr>
          </a:p>
          <a:p>
            <a:pPr marL="312420" indent="-300355">
              <a:buAutoNum type="alphaLcParenR" startAt="2"/>
              <a:tabLst>
                <a:tab pos="313055" algn="l"/>
              </a:tabLst>
            </a:pPr>
            <a:r>
              <a:rPr sz="2200" b="1" spc="-10" dirty="0">
                <a:latin typeface="Carlito"/>
                <a:cs typeface="Carlito"/>
              </a:rPr>
              <a:t>Least Square</a:t>
            </a:r>
            <a:r>
              <a:rPr sz="2200" b="1" spc="30" dirty="0">
                <a:latin typeface="Carlito"/>
                <a:cs typeface="Carlito"/>
              </a:rPr>
              <a:t> </a:t>
            </a:r>
            <a:r>
              <a:rPr sz="2200" b="1" spc="-10" dirty="0">
                <a:latin typeface="Carlito"/>
                <a:cs typeface="Carlito"/>
              </a:rPr>
              <a:t>Method:</a:t>
            </a:r>
            <a:endParaRPr sz="22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4248961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4091" y="445642"/>
            <a:ext cx="12553709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842135">
              <a:lnSpc>
                <a:spcPct val="100000"/>
              </a:lnSpc>
              <a:spcBef>
                <a:spcPts val="100"/>
              </a:spcBef>
            </a:pPr>
            <a:r>
              <a:rPr dirty="0"/>
              <a:t>1) </a:t>
            </a:r>
            <a:r>
              <a:rPr b="1" spc="-45" dirty="0"/>
              <a:t>Trend </a:t>
            </a:r>
            <a:r>
              <a:rPr b="1" spc="-5" dirty="0"/>
              <a:t>Projection</a:t>
            </a:r>
            <a:r>
              <a:rPr b="1" spc="-25" dirty="0"/>
              <a:t> </a:t>
            </a:r>
            <a:r>
              <a:rPr b="1" spc="-1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31794" y="1244244"/>
            <a:ext cx="2415540" cy="83058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spcBef>
                <a:spcPts val="625"/>
              </a:spcBef>
            </a:pPr>
            <a:r>
              <a:rPr sz="2200" b="1" dirty="0">
                <a:latin typeface="Carlito"/>
                <a:cs typeface="Carlito"/>
              </a:rPr>
              <a:t>c) </a:t>
            </a:r>
            <a:r>
              <a:rPr sz="2200" b="1" spc="-5" dirty="0">
                <a:latin typeface="Carlito"/>
                <a:cs typeface="Carlito"/>
              </a:rPr>
              <a:t>Time Series </a:t>
            </a:r>
            <a:r>
              <a:rPr sz="2200" b="1" spc="-20" dirty="0">
                <a:latin typeface="Carlito"/>
                <a:cs typeface="Carlito"/>
              </a:rPr>
              <a:t>Data:</a:t>
            </a:r>
            <a:endParaRPr sz="2200" dirty="0">
              <a:latin typeface="Carlito"/>
              <a:cs typeface="Carlito"/>
            </a:endParaRPr>
          </a:p>
          <a:p>
            <a:pPr marL="12700">
              <a:spcBef>
                <a:spcPts val="530"/>
              </a:spcBef>
              <a:tabLst>
                <a:tab pos="707390" algn="l"/>
                <a:tab pos="1896110" algn="l"/>
              </a:tabLst>
            </a:pPr>
            <a:r>
              <a:rPr sz="2200" spc="-10" dirty="0">
                <a:latin typeface="Carlito"/>
                <a:cs typeface="Carlito"/>
              </a:rPr>
              <a:t>D</a:t>
            </a:r>
            <a:r>
              <a:rPr sz="2200" spc="-25" dirty="0">
                <a:latin typeface="Carlito"/>
                <a:cs typeface="Carlito"/>
              </a:rPr>
              <a:t>a</a:t>
            </a:r>
            <a:r>
              <a:rPr sz="2200" spc="-35" dirty="0">
                <a:latin typeface="Carlito"/>
                <a:cs typeface="Carlito"/>
              </a:rPr>
              <a:t>t</a:t>
            </a:r>
            <a:r>
              <a:rPr sz="2200" spc="-5" dirty="0">
                <a:latin typeface="Carlito"/>
                <a:cs typeface="Carlito"/>
              </a:rPr>
              <a:t>a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35" dirty="0">
                <a:latin typeface="Carlito"/>
                <a:cs typeface="Carlito"/>
              </a:rPr>
              <a:t>c</a:t>
            </a:r>
            <a:r>
              <a:rPr sz="2200" spc="-5" dirty="0">
                <a:latin typeface="Carlito"/>
                <a:cs typeface="Carlito"/>
              </a:rPr>
              <a:t>olle</a:t>
            </a:r>
            <a:r>
              <a:rPr sz="2200" spc="-15" dirty="0">
                <a:latin typeface="Carlito"/>
                <a:cs typeface="Carlito"/>
              </a:rPr>
              <a:t>c</a:t>
            </a:r>
            <a:r>
              <a:rPr sz="2200" spc="-35" dirty="0">
                <a:latin typeface="Carlito"/>
                <a:cs typeface="Carlito"/>
              </a:rPr>
              <a:t>t</a:t>
            </a:r>
            <a:r>
              <a:rPr sz="2200" spc="-5" dirty="0">
                <a:latin typeface="Carlito"/>
                <a:cs typeface="Carlito"/>
              </a:rPr>
              <a:t>ed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10" dirty="0">
                <a:latin typeface="Carlito"/>
                <a:cs typeface="Carlito"/>
              </a:rPr>
              <a:t>o</a:t>
            </a:r>
            <a:r>
              <a:rPr sz="2200" spc="-35" dirty="0">
                <a:latin typeface="Carlito"/>
                <a:cs typeface="Carlito"/>
              </a:rPr>
              <a:t>v</a:t>
            </a:r>
            <a:r>
              <a:rPr sz="2200" spc="-5" dirty="0">
                <a:latin typeface="Carlito"/>
                <a:cs typeface="Carlito"/>
              </a:rPr>
              <a:t>er</a:t>
            </a:r>
            <a:endParaRPr sz="2200" dirty="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31795" y="2049906"/>
            <a:ext cx="59391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1143635" algn="l"/>
                <a:tab pos="1565910" algn="l"/>
                <a:tab pos="2409825" algn="l"/>
                <a:tab pos="3525520" algn="l"/>
                <a:tab pos="4163060" algn="l"/>
                <a:tab pos="4998085" algn="l"/>
              </a:tabLst>
            </a:pPr>
            <a:r>
              <a:rPr sz="2200" spc="-5" dirty="0">
                <a:latin typeface="Carlito"/>
                <a:cs typeface="Carlito"/>
              </a:rPr>
              <a:t>chan</a:t>
            </a:r>
            <a:r>
              <a:rPr sz="2200" spc="-35" dirty="0">
                <a:latin typeface="Carlito"/>
                <a:cs typeface="Carlito"/>
              </a:rPr>
              <a:t>g</a:t>
            </a:r>
            <a:r>
              <a:rPr sz="2200" spc="-5" dirty="0">
                <a:latin typeface="Carlito"/>
                <a:cs typeface="Carlito"/>
              </a:rPr>
              <a:t>es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5" dirty="0">
                <a:latin typeface="Carlito"/>
                <a:cs typeface="Carlito"/>
              </a:rPr>
              <a:t>in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10" dirty="0">
                <a:latin typeface="Carlito"/>
                <a:cs typeface="Carlito"/>
              </a:rPr>
              <a:t>pr</a:t>
            </a:r>
            <a:r>
              <a:rPr sz="2200" spc="-5" dirty="0">
                <a:latin typeface="Carlito"/>
                <a:cs typeface="Carlito"/>
              </a:rPr>
              <a:t>ic</a:t>
            </a:r>
            <a:r>
              <a:rPr sz="2200" spc="-15" dirty="0">
                <a:latin typeface="Carlito"/>
                <a:cs typeface="Carlito"/>
              </a:rPr>
              <a:t>e</a:t>
            </a:r>
            <a:r>
              <a:rPr sz="2200" spc="-5" dirty="0">
                <a:latin typeface="Carlito"/>
                <a:cs typeface="Carlito"/>
              </a:rPr>
              <a:t>,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5" dirty="0">
                <a:latin typeface="Carlito"/>
                <a:cs typeface="Carlito"/>
              </a:rPr>
              <a:t>i</a:t>
            </a:r>
            <a:r>
              <a:rPr sz="2200" spc="-10" dirty="0">
                <a:latin typeface="Carlito"/>
                <a:cs typeface="Carlito"/>
              </a:rPr>
              <a:t>n</a:t>
            </a:r>
            <a:r>
              <a:rPr sz="2200" spc="-40" dirty="0">
                <a:latin typeface="Carlito"/>
                <a:cs typeface="Carlito"/>
              </a:rPr>
              <a:t>c</a:t>
            </a:r>
            <a:r>
              <a:rPr sz="2200" spc="-5" dirty="0">
                <a:latin typeface="Carlito"/>
                <a:cs typeface="Carlito"/>
              </a:rPr>
              <a:t>o</a:t>
            </a:r>
            <a:r>
              <a:rPr sz="2200" dirty="0">
                <a:latin typeface="Carlito"/>
                <a:cs typeface="Carlito"/>
              </a:rPr>
              <a:t>m</a:t>
            </a:r>
            <a:r>
              <a:rPr sz="2200" spc="-5" dirty="0">
                <a:latin typeface="Carlito"/>
                <a:cs typeface="Carlito"/>
              </a:rPr>
              <a:t>e,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5" dirty="0">
                <a:latin typeface="Carlito"/>
                <a:cs typeface="Carlito"/>
              </a:rPr>
              <a:t>and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5" dirty="0">
                <a:latin typeface="Carlito"/>
                <a:cs typeface="Carlito"/>
              </a:rPr>
              <a:t>other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30" dirty="0">
                <a:latin typeface="Carlito"/>
                <a:cs typeface="Carlito"/>
              </a:rPr>
              <a:t>r</a:t>
            </a:r>
            <a:r>
              <a:rPr sz="2200" spc="-5" dirty="0">
                <a:latin typeface="Carlito"/>
                <a:cs typeface="Carlito"/>
              </a:rPr>
              <a:t>el</a:t>
            </a:r>
            <a:r>
              <a:rPr sz="2200" spc="-20" dirty="0">
                <a:latin typeface="Carlito"/>
                <a:cs typeface="Carlito"/>
              </a:rPr>
              <a:t>e</a:t>
            </a:r>
            <a:r>
              <a:rPr sz="2200" spc="-40" dirty="0">
                <a:latin typeface="Carlito"/>
                <a:cs typeface="Carlito"/>
              </a:rPr>
              <a:t>v</a:t>
            </a:r>
            <a:r>
              <a:rPr sz="2200" spc="-5" dirty="0">
                <a:latin typeface="Carlito"/>
                <a:cs typeface="Carlito"/>
              </a:rPr>
              <a:t>a</a:t>
            </a:r>
            <a:r>
              <a:rPr sz="2200" spc="-25" dirty="0">
                <a:latin typeface="Carlito"/>
                <a:cs typeface="Carlito"/>
              </a:rPr>
              <a:t>n</a:t>
            </a:r>
            <a:r>
              <a:rPr sz="2200" spc="-5" dirty="0">
                <a:latin typeface="Carlito"/>
                <a:cs typeface="Carlito"/>
              </a:rPr>
              <a:t>t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89446" y="1714245"/>
            <a:ext cx="460121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6350" algn="r">
              <a:spcBef>
                <a:spcPts val="95"/>
              </a:spcBef>
              <a:tabLst>
                <a:tab pos="302895" algn="l"/>
                <a:tab pos="1211580" algn="l"/>
                <a:tab pos="1612265" algn="l"/>
                <a:tab pos="2299335" algn="l"/>
                <a:tab pos="3545204" algn="l"/>
              </a:tabLst>
            </a:pPr>
            <a:r>
              <a:rPr sz="2200" spc="-5" dirty="0">
                <a:latin typeface="Carlito"/>
                <a:cs typeface="Carlito"/>
              </a:rPr>
              <a:t>a	</a:t>
            </a:r>
            <a:r>
              <a:rPr sz="2200" spc="-10" dirty="0">
                <a:latin typeface="Carlito"/>
                <a:cs typeface="Carlito"/>
              </a:rPr>
              <a:t>per</a:t>
            </a:r>
            <a:r>
              <a:rPr sz="2200" spc="-5" dirty="0">
                <a:latin typeface="Carlito"/>
                <a:cs typeface="Carlito"/>
              </a:rPr>
              <a:t>i</a:t>
            </a:r>
            <a:r>
              <a:rPr sz="2200" spc="-10" dirty="0">
                <a:latin typeface="Carlito"/>
                <a:cs typeface="Carlito"/>
              </a:rPr>
              <a:t>o</a:t>
            </a:r>
            <a:r>
              <a:rPr sz="2200" spc="-5" dirty="0">
                <a:latin typeface="Carlito"/>
                <a:cs typeface="Carlito"/>
              </a:rPr>
              <a:t>d</a:t>
            </a:r>
            <a:r>
              <a:rPr sz="2200" dirty="0">
                <a:latin typeface="Carlito"/>
                <a:cs typeface="Carlito"/>
              </a:rPr>
              <a:t>	o</a:t>
            </a:r>
            <a:r>
              <a:rPr sz="2200" spc="-5" dirty="0">
                <a:latin typeface="Carlito"/>
                <a:cs typeface="Carlito"/>
              </a:rPr>
              <a:t>f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5" dirty="0">
                <a:latin typeface="Carlito"/>
                <a:cs typeface="Carlito"/>
              </a:rPr>
              <a:t>time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30" dirty="0">
                <a:latin typeface="Carlito"/>
                <a:cs typeface="Carlito"/>
              </a:rPr>
              <a:t>r</a:t>
            </a:r>
            <a:r>
              <a:rPr sz="2200" spc="-5" dirty="0">
                <a:latin typeface="Carlito"/>
                <a:cs typeface="Carlito"/>
              </a:rPr>
              <a:t>e</a:t>
            </a:r>
            <a:r>
              <a:rPr sz="2200" spc="-35" dirty="0">
                <a:latin typeface="Carlito"/>
                <a:cs typeface="Carlito"/>
              </a:rPr>
              <a:t>c</a:t>
            </a:r>
            <a:r>
              <a:rPr sz="2200" spc="-5" dirty="0">
                <a:latin typeface="Carlito"/>
                <a:cs typeface="Carlito"/>
              </a:rPr>
              <a:t>o</a:t>
            </a:r>
            <a:r>
              <a:rPr sz="2200" spc="-30" dirty="0">
                <a:latin typeface="Carlito"/>
                <a:cs typeface="Carlito"/>
              </a:rPr>
              <a:t>r</a:t>
            </a:r>
            <a:r>
              <a:rPr sz="2200" spc="-10" dirty="0">
                <a:latin typeface="Carlito"/>
                <a:cs typeface="Carlito"/>
              </a:rPr>
              <a:t>d</a:t>
            </a:r>
            <a:r>
              <a:rPr sz="2200" spc="-5" dirty="0">
                <a:latin typeface="Carlito"/>
                <a:cs typeface="Carlito"/>
              </a:rPr>
              <a:t>i</a:t>
            </a:r>
            <a:r>
              <a:rPr sz="2200" spc="-10" dirty="0">
                <a:latin typeface="Carlito"/>
                <a:cs typeface="Carlito"/>
              </a:rPr>
              <a:t>n</a:t>
            </a:r>
            <a:r>
              <a:rPr sz="2200" spc="-5" dirty="0">
                <a:latin typeface="Carlito"/>
                <a:cs typeface="Carlito"/>
              </a:rPr>
              <a:t>g</a:t>
            </a:r>
            <a:r>
              <a:rPr sz="2200" dirty="0">
                <a:latin typeface="Carlito"/>
                <a:cs typeface="Carlito"/>
              </a:rPr>
              <a:t>	</a:t>
            </a:r>
            <a:r>
              <a:rPr sz="2200" spc="-10" dirty="0">
                <a:latin typeface="Carlito"/>
                <a:cs typeface="Carlito"/>
              </a:rPr>
              <a:t>h</a:t>
            </a:r>
            <a:r>
              <a:rPr sz="2200" spc="-5" dirty="0">
                <a:latin typeface="Carlito"/>
                <a:cs typeface="Carlito"/>
              </a:rPr>
              <a:t>i</a:t>
            </a:r>
            <a:r>
              <a:rPr sz="2200" spc="-25" dirty="0">
                <a:latin typeface="Carlito"/>
                <a:cs typeface="Carlito"/>
              </a:rPr>
              <a:t>s</a:t>
            </a:r>
            <a:r>
              <a:rPr sz="2200" spc="-35" dirty="0">
                <a:latin typeface="Carlito"/>
                <a:cs typeface="Carlito"/>
              </a:rPr>
              <a:t>t</a:t>
            </a:r>
            <a:r>
              <a:rPr sz="2200" spc="-5" dirty="0">
                <a:latin typeface="Carlito"/>
                <a:cs typeface="Carlito"/>
              </a:rPr>
              <a:t>ori</a:t>
            </a:r>
            <a:r>
              <a:rPr sz="2200" spc="-35" dirty="0">
                <a:latin typeface="Carlito"/>
                <a:cs typeface="Carlito"/>
              </a:rPr>
              <a:t>c</a:t>
            </a:r>
            <a:r>
              <a:rPr sz="2200" spc="-5" dirty="0">
                <a:latin typeface="Carlito"/>
                <a:cs typeface="Carlito"/>
              </a:rPr>
              <a:t>al</a:t>
            </a:r>
            <a:endParaRPr sz="2200">
              <a:latin typeface="Carlito"/>
              <a:cs typeface="Carlito"/>
            </a:endParaRPr>
          </a:p>
          <a:p>
            <a:pPr marR="5080" algn="r"/>
            <a:r>
              <a:rPr sz="2200" spc="-40" dirty="0">
                <a:latin typeface="Carlito"/>
                <a:cs typeface="Carlito"/>
              </a:rPr>
              <a:t>v</a:t>
            </a:r>
            <a:r>
              <a:rPr sz="2200" spc="-5" dirty="0">
                <a:latin typeface="Carlito"/>
                <a:cs typeface="Carlito"/>
              </a:rPr>
              <a:t>ar</a:t>
            </a:r>
            <a:r>
              <a:rPr sz="2200" spc="-10" dirty="0">
                <a:latin typeface="Carlito"/>
                <a:cs typeface="Carlito"/>
              </a:rPr>
              <a:t>i</a:t>
            </a:r>
            <a:r>
              <a:rPr sz="2200" spc="-5" dirty="0">
                <a:latin typeface="Carlito"/>
                <a:cs typeface="Carlito"/>
              </a:rPr>
              <a:t>ables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31794" y="2317521"/>
            <a:ext cx="7157720" cy="384873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algn="just">
              <a:spcBef>
                <a:spcPts val="625"/>
              </a:spcBef>
            </a:pPr>
            <a:r>
              <a:rPr sz="2200" spc="-10" dirty="0">
                <a:latin typeface="Carlito"/>
                <a:cs typeface="Carlito"/>
              </a:rPr>
              <a:t>influencing demand </a:t>
            </a:r>
            <a:r>
              <a:rPr sz="2200" spc="-20" dirty="0">
                <a:latin typeface="Carlito"/>
                <a:cs typeface="Carlito"/>
              </a:rPr>
              <a:t>for </a:t>
            </a:r>
            <a:r>
              <a:rPr sz="2200" spc="-5" dirty="0">
                <a:latin typeface="Carlito"/>
                <a:cs typeface="Carlito"/>
              </a:rPr>
              <a:t>a</a:t>
            </a:r>
            <a:r>
              <a:rPr sz="2200" spc="30" dirty="0">
                <a:latin typeface="Carlito"/>
                <a:cs typeface="Carlito"/>
              </a:rPr>
              <a:t> </a:t>
            </a:r>
            <a:r>
              <a:rPr sz="2200" spc="-20" dirty="0">
                <a:latin typeface="Carlito"/>
                <a:cs typeface="Carlito"/>
              </a:rPr>
              <a:t>commodity.</a:t>
            </a:r>
            <a:endParaRPr sz="2200">
              <a:latin typeface="Carlito"/>
              <a:cs typeface="Carlito"/>
            </a:endParaRPr>
          </a:p>
          <a:p>
            <a:pPr marL="12700" marR="5080" algn="just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Time </a:t>
            </a:r>
            <a:r>
              <a:rPr sz="2200" dirty="0">
                <a:latin typeface="Carlito"/>
                <a:cs typeface="Carlito"/>
              </a:rPr>
              <a:t>series </a:t>
            </a:r>
            <a:r>
              <a:rPr sz="2200" spc="-10" dirty="0">
                <a:latin typeface="Carlito"/>
                <a:cs typeface="Carlito"/>
              </a:rPr>
              <a:t>analysis </a:t>
            </a:r>
            <a:r>
              <a:rPr sz="2200" spc="-15" dirty="0">
                <a:latin typeface="Carlito"/>
                <a:cs typeface="Carlito"/>
              </a:rPr>
              <a:t>relates </a:t>
            </a:r>
            <a:r>
              <a:rPr sz="2200" spc="-20" dirty="0">
                <a:latin typeface="Carlito"/>
                <a:cs typeface="Carlito"/>
              </a:rPr>
              <a:t>to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determination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0" dirty="0">
                <a:latin typeface="Carlito"/>
                <a:cs typeface="Carlito"/>
              </a:rPr>
              <a:t>changes </a:t>
            </a:r>
            <a:r>
              <a:rPr sz="2200" spc="-5" dirty="0">
                <a:latin typeface="Carlito"/>
                <a:cs typeface="Carlito"/>
              </a:rPr>
              <a:t>in  a </a:t>
            </a:r>
            <a:r>
              <a:rPr sz="2200" spc="-10" dirty="0">
                <a:latin typeface="Carlito"/>
                <a:cs typeface="Carlito"/>
              </a:rPr>
              <a:t>variable </a:t>
            </a:r>
            <a:r>
              <a:rPr sz="2200" spc="-5" dirty="0">
                <a:latin typeface="Carlito"/>
                <a:cs typeface="Carlito"/>
              </a:rPr>
              <a:t>in </a:t>
            </a:r>
            <a:r>
              <a:rPr sz="2200" spc="-10" dirty="0">
                <a:latin typeface="Carlito"/>
                <a:cs typeface="Carlito"/>
              </a:rPr>
              <a:t>relation </a:t>
            </a:r>
            <a:r>
              <a:rPr sz="2200" spc="-20" dirty="0">
                <a:latin typeface="Carlito"/>
                <a:cs typeface="Carlito"/>
              </a:rPr>
              <a:t>to</a:t>
            </a:r>
            <a:r>
              <a:rPr sz="2200" spc="-5" dirty="0">
                <a:latin typeface="Carlito"/>
                <a:cs typeface="Carlito"/>
              </a:rPr>
              <a:t> time.</a:t>
            </a:r>
            <a:endParaRPr sz="2200">
              <a:latin typeface="Carlito"/>
              <a:cs typeface="Carlito"/>
            </a:endParaRPr>
          </a:p>
          <a:p>
            <a:pPr>
              <a:spcBef>
                <a:spcPts val="35"/>
              </a:spcBef>
            </a:pPr>
            <a:endParaRPr sz="3000">
              <a:latin typeface="Carlito"/>
              <a:cs typeface="Carlito"/>
            </a:endParaRPr>
          </a:p>
          <a:p>
            <a:pPr marL="12700" algn="just"/>
            <a:r>
              <a:rPr sz="2200" b="1" spc="-5" dirty="0">
                <a:latin typeface="Carlito"/>
                <a:cs typeface="Carlito"/>
              </a:rPr>
              <a:t>d) </a:t>
            </a:r>
            <a:r>
              <a:rPr sz="2200" b="1" spc="-10" dirty="0">
                <a:latin typeface="Carlito"/>
                <a:cs typeface="Carlito"/>
              </a:rPr>
              <a:t>Moving </a:t>
            </a:r>
            <a:r>
              <a:rPr sz="2200" b="1" spc="-25" dirty="0">
                <a:latin typeface="Carlito"/>
                <a:cs typeface="Carlito"/>
              </a:rPr>
              <a:t>Average</a:t>
            </a:r>
            <a:r>
              <a:rPr sz="2200" b="1" spc="-15" dirty="0">
                <a:latin typeface="Carlito"/>
                <a:cs typeface="Carlito"/>
              </a:rPr>
              <a:t> </a:t>
            </a:r>
            <a:r>
              <a:rPr sz="2200" b="1" spc="-10" dirty="0">
                <a:latin typeface="Carlito"/>
                <a:cs typeface="Carlito"/>
              </a:rPr>
              <a:t>Method:</a:t>
            </a:r>
            <a:endParaRPr sz="2200">
              <a:latin typeface="Carlito"/>
              <a:cs typeface="Carlito"/>
            </a:endParaRPr>
          </a:p>
          <a:p>
            <a:pPr marL="12700" marR="5080" algn="just">
              <a:lnSpc>
                <a:spcPct val="110000"/>
              </a:lnSpc>
              <a:spcBef>
                <a:spcPts val="265"/>
              </a:spcBef>
            </a:pPr>
            <a:r>
              <a:rPr sz="2200" spc="-10" dirty="0">
                <a:latin typeface="Carlito"/>
                <a:cs typeface="Carlito"/>
              </a:rPr>
              <a:t>The </a:t>
            </a:r>
            <a:r>
              <a:rPr sz="2200" spc="-5" dirty="0">
                <a:latin typeface="Carlito"/>
                <a:cs typeface="Carlito"/>
              </a:rPr>
              <a:t>moving </a:t>
            </a:r>
            <a:r>
              <a:rPr sz="2200" spc="-25" dirty="0">
                <a:latin typeface="Carlito"/>
                <a:cs typeface="Carlito"/>
              </a:rPr>
              <a:t>average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the sales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past </a:t>
            </a:r>
            <a:r>
              <a:rPr sz="2200" spc="-15" dirty="0">
                <a:latin typeface="Carlito"/>
                <a:cs typeface="Carlito"/>
              </a:rPr>
              <a:t>years </a:t>
            </a:r>
            <a:r>
              <a:rPr sz="2200" spc="-5" dirty="0">
                <a:latin typeface="Carlito"/>
                <a:cs typeface="Carlito"/>
              </a:rPr>
              <a:t>is </a:t>
            </a:r>
            <a:r>
              <a:rPr sz="2200" spc="-10" dirty="0">
                <a:latin typeface="Carlito"/>
                <a:cs typeface="Carlito"/>
              </a:rPr>
              <a:t>computed.  The computed </a:t>
            </a:r>
            <a:r>
              <a:rPr sz="2200" spc="-5" dirty="0">
                <a:latin typeface="Carlito"/>
                <a:cs typeface="Carlito"/>
              </a:rPr>
              <a:t>moving </a:t>
            </a:r>
            <a:r>
              <a:rPr sz="2200" spc="-20" dirty="0">
                <a:latin typeface="Carlito"/>
                <a:cs typeface="Carlito"/>
              </a:rPr>
              <a:t>average </a:t>
            </a:r>
            <a:r>
              <a:rPr sz="2200" spc="-5" dirty="0">
                <a:latin typeface="Carlito"/>
                <a:cs typeface="Carlito"/>
              </a:rPr>
              <a:t>is </a:t>
            </a:r>
            <a:r>
              <a:rPr sz="2200" spc="-25" dirty="0">
                <a:latin typeface="Carlito"/>
                <a:cs typeface="Carlito"/>
              </a:rPr>
              <a:t>taken </a:t>
            </a:r>
            <a:r>
              <a:rPr sz="2200" spc="-5" dirty="0">
                <a:latin typeface="Carlito"/>
                <a:cs typeface="Carlito"/>
              </a:rPr>
              <a:t>as </a:t>
            </a:r>
            <a:r>
              <a:rPr sz="2200" spc="-20" dirty="0">
                <a:latin typeface="Carlito"/>
                <a:cs typeface="Carlito"/>
              </a:rPr>
              <a:t>forecast </a:t>
            </a:r>
            <a:r>
              <a:rPr sz="2200" spc="-15" dirty="0">
                <a:latin typeface="Carlito"/>
                <a:cs typeface="Carlito"/>
              </a:rPr>
              <a:t>for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5" dirty="0">
                <a:latin typeface="Carlito"/>
                <a:cs typeface="Carlito"/>
              </a:rPr>
              <a:t>next  </a:t>
            </a:r>
            <a:r>
              <a:rPr sz="2200" spc="-10" dirty="0">
                <a:latin typeface="Carlito"/>
                <a:cs typeface="Carlito"/>
              </a:rPr>
              <a:t>year </a:t>
            </a:r>
            <a:r>
              <a:rPr sz="2200" spc="-5" dirty="0">
                <a:latin typeface="Carlito"/>
                <a:cs typeface="Carlito"/>
              </a:rPr>
              <a:t>or</a:t>
            </a:r>
            <a:r>
              <a:rPr sz="2200" spc="5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period.</a:t>
            </a:r>
            <a:endParaRPr sz="2200">
              <a:latin typeface="Carlito"/>
              <a:cs typeface="Carlito"/>
            </a:endParaRPr>
          </a:p>
          <a:p>
            <a:pPr marL="12700" marR="5715" algn="just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This is based </a:t>
            </a:r>
            <a:r>
              <a:rPr sz="2200" dirty="0">
                <a:latin typeface="Carlito"/>
                <a:cs typeface="Carlito"/>
              </a:rPr>
              <a:t>on </a:t>
            </a:r>
            <a:r>
              <a:rPr sz="2200" spc="-5" dirty="0">
                <a:latin typeface="Carlito"/>
                <a:cs typeface="Carlito"/>
              </a:rPr>
              <a:t>the assumption </a:t>
            </a:r>
            <a:r>
              <a:rPr sz="2200" spc="-10" dirty="0">
                <a:latin typeface="Carlito"/>
                <a:cs typeface="Carlito"/>
              </a:rPr>
              <a:t>that future </a:t>
            </a:r>
            <a:r>
              <a:rPr sz="2200" spc="-5" dirty="0">
                <a:latin typeface="Carlito"/>
                <a:cs typeface="Carlito"/>
              </a:rPr>
              <a:t>sales </a:t>
            </a:r>
            <a:r>
              <a:rPr sz="2200" spc="-10" dirty="0">
                <a:latin typeface="Carlito"/>
                <a:cs typeface="Carlito"/>
              </a:rPr>
              <a:t>are </a:t>
            </a:r>
            <a:r>
              <a:rPr sz="2200" spc="-5" dirty="0">
                <a:latin typeface="Carlito"/>
                <a:cs typeface="Carlito"/>
              </a:rPr>
              <a:t>the  </a:t>
            </a:r>
            <a:r>
              <a:rPr sz="2200" spc="-25" dirty="0">
                <a:latin typeface="Carlito"/>
                <a:cs typeface="Carlito"/>
              </a:rPr>
              <a:t>average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past</a:t>
            </a:r>
            <a:r>
              <a:rPr sz="2200" spc="4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sales.</a:t>
            </a:r>
            <a:endParaRPr sz="22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3924639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241" y="486153"/>
            <a:ext cx="12530559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842135">
              <a:lnSpc>
                <a:spcPct val="100000"/>
              </a:lnSpc>
              <a:spcBef>
                <a:spcPts val="100"/>
              </a:spcBef>
            </a:pPr>
            <a:r>
              <a:rPr dirty="0"/>
              <a:t>1) </a:t>
            </a:r>
            <a:r>
              <a:rPr b="1" spc="-45" dirty="0"/>
              <a:t>Trend </a:t>
            </a:r>
            <a:r>
              <a:rPr b="1" spc="-5" dirty="0"/>
              <a:t>Projection</a:t>
            </a:r>
            <a:r>
              <a:rPr b="1" spc="-25" dirty="0"/>
              <a:t> </a:t>
            </a:r>
            <a:r>
              <a:rPr b="1" spc="-1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42663" y="1388962"/>
            <a:ext cx="9245581" cy="2303836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algn="just">
              <a:spcBef>
                <a:spcPts val="625"/>
              </a:spcBef>
            </a:pPr>
            <a:r>
              <a:rPr sz="2200" b="1" spc="-5" dirty="0">
                <a:latin typeface="Carlito"/>
                <a:cs typeface="Carlito"/>
              </a:rPr>
              <a:t>e) </a:t>
            </a:r>
            <a:r>
              <a:rPr sz="2200" b="1" spc="-10" dirty="0">
                <a:latin typeface="Carlito"/>
                <a:cs typeface="Carlito"/>
              </a:rPr>
              <a:t>Exponential</a:t>
            </a:r>
            <a:r>
              <a:rPr sz="2200" b="1" spc="60" dirty="0">
                <a:latin typeface="Carlito"/>
                <a:cs typeface="Carlito"/>
              </a:rPr>
              <a:t> </a:t>
            </a:r>
            <a:r>
              <a:rPr sz="2200" b="1" spc="-5" dirty="0">
                <a:latin typeface="Carlito"/>
                <a:cs typeface="Carlito"/>
              </a:rPr>
              <a:t>Smoothing:</a:t>
            </a:r>
            <a:endParaRPr sz="2200" dirty="0">
              <a:latin typeface="Carlito"/>
              <a:cs typeface="Carlito"/>
            </a:endParaRPr>
          </a:p>
          <a:p>
            <a:pPr marL="12700" marR="5715" algn="just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It uses a </a:t>
            </a:r>
            <a:r>
              <a:rPr sz="2200" spc="-15" dirty="0">
                <a:latin typeface="Carlito"/>
                <a:cs typeface="Carlito"/>
              </a:rPr>
              <a:t>weighted </a:t>
            </a:r>
            <a:r>
              <a:rPr sz="2200" spc="-20" dirty="0">
                <a:latin typeface="Carlito"/>
                <a:cs typeface="Carlito"/>
              </a:rPr>
              <a:t>average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0" dirty="0">
                <a:latin typeface="Carlito"/>
                <a:cs typeface="Carlito"/>
              </a:rPr>
              <a:t>past </a:t>
            </a:r>
            <a:r>
              <a:rPr sz="2200" spc="-15" dirty="0">
                <a:latin typeface="Carlito"/>
                <a:cs typeface="Carlito"/>
              </a:rPr>
              <a:t>data </a:t>
            </a:r>
            <a:r>
              <a:rPr sz="2200" spc="-5" dirty="0">
                <a:latin typeface="Carlito"/>
                <a:cs typeface="Carlito"/>
              </a:rPr>
              <a:t>as the </a:t>
            </a:r>
            <a:r>
              <a:rPr sz="2200" dirty="0">
                <a:latin typeface="Carlito"/>
                <a:cs typeface="Carlito"/>
              </a:rPr>
              <a:t>basis </a:t>
            </a:r>
            <a:r>
              <a:rPr sz="2200" spc="-20" dirty="0">
                <a:latin typeface="Carlito"/>
                <a:cs typeface="Carlito"/>
              </a:rPr>
              <a:t>for </a:t>
            </a:r>
            <a:r>
              <a:rPr sz="2200" spc="-5" dirty="0">
                <a:latin typeface="Carlito"/>
                <a:cs typeface="Carlito"/>
              </a:rPr>
              <a:t>a  </a:t>
            </a:r>
            <a:r>
              <a:rPr sz="2200" spc="-20" dirty="0">
                <a:latin typeface="Carlito"/>
                <a:cs typeface="Carlito"/>
              </a:rPr>
              <a:t>forecast.</a:t>
            </a:r>
            <a:endParaRPr sz="2200" dirty="0">
              <a:latin typeface="Carlito"/>
              <a:cs typeface="Carlito"/>
            </a:endParaRPr>
          </a:p>
          <a:p>
            <a:pPr marL="12700" marR="5080" algn="just">
              <a:spcBef>
                <a:spcPts val="530"/>
              </a:spcBef>
            </a:pPr>
            <a:r>
              <a:rPr sz="2200" spc="-10" dirty="0">
                <a:latin typeface="Carlito"/>
                <a:cs typeface="Carlito"/>
              </a:rPr>
              <a:t>The </a:t>
            </a:r>
            <a:r>
              <a:rPr sz="2200" spc="-15" dirty="0">
                <a:latin typeface="Carlito"/>
                <a:cs typeface="Carlito"/>
              </a:rPr>
              <a:t>procedure </a:t>
            </a:r>
            <a:r>
              <a:rPr sz="2200" spc="-10" dirty="0">
                <a:latin typeface="Carlito"/>
                <a:cs typeface="Carlito"/>
              </a:rPr>
              <a:t>gives </a:t>
            </a:r>
            <a:r>
              <a:rPr sz="2200" spc="-15" dirty="0">
                <a:latin typeface="Carlito"/>
                <a:cs typeface="Carlito"/>
              </a:rPr>
              <a:t>heaviest </a:t>
            </a:r>
            <a:r>
              <a:rPr sz="2200" spc="-10" dirty="0">
                <a:latin typeface="Carlito"/>
                <a:cs typeface="Carlito"/>
              </a:rPr>
              <a:t>weight </a:t>
            </a:r>
            <a:r>
              <a:rPr sz="2200" spc="-20" dirty="0">
                <a:latin typeface="Carlito"/>
                <a:cs typeface="Carlito"/>
              </a:rPr>
              <a:t>to </a:t>
            </a:r>
            <a:r>
              <a:rPr sz="2200" spc="-10" dirty="0">
                <a:latin typeface="Carlito"/>
                <a:cs typeface="Carlito"/>
              </a:rPr>
              <a:t>more </a:t>
            </a:r>
            <a:r>
              <a:rPr sz="2200" spc="-15" dirty="0">
                <a:latin typeface="Carlito"/>
                <a:cs typeface="Carlito"/>
              </a:rPr>
              <a:t>recent  information </a:t>
            </a:r>
            <a:r>
              <a:rPr sz="2200" spc="-5" dirty="0">
                <a:latin typeface="Carlito"/>
                <a:cs typeface="Carlito"/>
              </a:rPr>
              <a:t>and smaller </a:t>
            </a:r>
            <a:r>
              <a:rPr sz="2200" spc="-10" dirty="0">
                <a:latin typeface="Carlito"/>
                <a:cs typeface="Carlito"/>
              </a:rPr>
              <a:t>weights </a:t>
            </a:r>
            <a:r>
              <a:rPr sz="2200" spc="-20" dirty="0">
                <a:latin typeface="Carlito"/>
                <a:cs typeface="Carlito"/>
              </a:rPr>
              <a:t>to </a:t>
            </a:r>
            <a:r>
              <a:rPr sz="2200" spc="-10" dirty="0">
                <a:latin typeface="Carlito"/>
                <a:cs typeface="Carlito"/>
              </a:rPr>
              <a:t>observations in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more  </a:t>
            </a:r>
            <a:r>
              <a:rPr sz="2200" spc="-15" dirty="0">
                <a:latin typeface="Carlito"/>
                <a:cs typeface="Carlito"/>
              </a:rPr>
              <a:t>distant</a:t>
            </a:r>
            <a:r>
              <a:rPr sz="2200" spc="-2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past.</a:t>
            </a:r>
            <a:endParaRPr sz="2200" dirty="0">
              <a:latin typeface="Carlito"/>
              <a:cs typeface="Carlito"/>
            </a:endParaRPr>
          </a:p>
          <a:p>
            <a:pPr marL="12700" algn="just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The reason </a:t>
            </a:r>
            <a:r>
              <a:rPr sz="2200" spc="-15" dirty="0">
                <a:latin typeface="Carlito"/>
                <a:cs typeface="Carlito"/>
              </a:rPr>
              <a:t>for </a:t>
            </a:r>
            <a:r>
              <a:rPr sz="2200" spc="-5" dirty="0">
                <a:latin typeface="Carlito"/>
                <a:cs typeface="Carlito"/>
              </a:rPr>
              <a:t>this is </a:t>
            </a:r>
            <a:r>
              <a:rPr sz="2200" spc="-10" dirty="0">
                <a:latin typeface="Carlito"/>
                <a:cs typeface="Carlito"/>
              </a:rPr>
              <a:t>that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future </a:t>
            </a:r>
            <a:r>
              <a:rPr sz="2200" spc="-5" dirty="0">
                <a:latin typeface="Carlito"/>
                <a:cs typeface="Carlito"/>
              </a:rPr>
              <a:t>is </a:t>
            </a:r>
            <a:r>
              <a:rPr sz="2200" spc="-10" dirty="0">
                <a:latin typeface="Carlito"/>
                <a:cs typeface="Carlito"/>
              </a:rPr>
              <a:t>more </a:t>
            </a:r>
            <a:r>
              <a:rPr sz="2200" spc="-5" dirty="0">
                <a:latin typeface="Carlito"/>
                <a:cs typeface="Carlito"/>
              </a:rPr>
              <a:t>dependent on</a:t>
            </a:r>
            <a:r>
              <a:rPr sz="2200" spc="25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the</a:t>
            </a:r>
            <a:endParaRPr sz="2200" dirty="0">
              <a:latin typeface="Carlito"/>
              <a:cs typeface="Carlito"/>
            </a:endParaRPr>
          </a:p>
          <a:p>
            <a:pPr marL="12700" algn="just"/>
            <a:r>
              <a:rPr sz="2200" spc="-15" dirty="0">
                <a:latin typeface="Carlito"/>
                <a:cs typeface="Carlito"/>
              </a:rPr>
              <a:t>recent </a:t>
            </a:r>
            <a:r>
              <a:rPr sz="2200" spc="-10" dirty="0">
                <a:latin typeface="Carlito"/>
                <a:cs typeface="Carlito"/>
              </a:rPr>
              <a:t>past </a:t>
            </a:r>
            <a:r>
              <a:rPr sz="2200" spc="-5" dirty="0">
                <a:latin typeface="Carlito"/>
                <a:cs typeface="Carlito"/>
              </a:rPr>
              <a:t>than </a:t>
            </a:r>
            <a:r>
              <a:rPr sz="2200" dirty="0">
                <a:latin typeface="Carlito"/>
                <a:cs typeface="Carlito"/>
              </a:rPr>
              <a:t>on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5" dirty="0">
                <a:latin typeface="Carlito"/>
                <a:cs typeface="Carlito"/>
              </a:rPr>
              <a:t>distant</a:t>
            </a:r>
            <a:r>
              <a:rPr sz="2200" spc="25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past.</a:t>
            </a:r>
            <a:endParaRPr sz="22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83068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0618" y="259883"/>
            <a:ext cx="9190297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2) </a:t>
            </a:r>
            <a:r>
              <a:rPr b="1" spc="-10" dirty="0"/>
              <a:t>Barometric</a:t>
            </a:r>
            <a:r>
              <a:rPr b="1" spc="-55" dirty="0"/>
              <a:t> </a:t>
            </a:r>
            <a:r>
              <a:rPr b="1" spc="-1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1251" y="1169043"/>
            <a:ext cx="9698899" cy="43954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spcBef>
                <a:spcPts val="95"/>
              </a:spcBef>
            </a:pPr>
            <a:r>
              <a:rPr sz="2200" spc="-5" dirty="0">
                <a:latin typeface="Carlito"/>
                <a:cs typeface="Carlito"/>
              </a:rPr>
              <a:t>In </a:t>
            </a:r>
            <a:r>
              <a:rPr sz="2200" spc="-10" dirty="0">
                <a:latin typeface="Carlito"/>
                <a:cs typeface="Carlito"/>
              </a:rPr>
              <a:t>barometric method, </a:t>
            </a:r>
            <a:r>
              <a:rPr sz="2200" spc="-5" dirty="0">
                <a:latin typeface="Carlito"/>
                <a:cs typeface="Carlito"/>
              </a:rPr>
              <a:t>demand is </a:t>
            </a:r>
            <a:r>
              <a:rPr sz="2200" spc="-10" dirty="0">
                <a:latin typeface="Carlito"/>
                <a:cs typeface="Carlito"/>
              </a:rPr>
              <a:t>predicted </a:t>
            </a:r>
            <a:r>
              <a:rPr sz="2200" dirty="0">
                <a:latin typeface="Carlito"/>
                <a:cs typeface="Carlito"/>
              </a:rPr>
              <a:t>on </a:t>
            </a:r>
            <a:r>
              <a:rPr sz="2200" spc="-5" dirty="0">
                <a:latin typeface="Carlito"/>
                <a:cs typeface="Carlito"/>
              </a:rPr>
              <a:t>the basis </a:t>
            </a:r>
            <a:r>
              <a:rPr sz="2200" dirty="0">
                <a:latin typeface="Carlito"/>
                <a:cs typeface="Carlito"/>
              </a:rPr>
              <a:t>of  </a:t>
            </a:r>
            <a:r>
              <a:rPr sz="2200" spc="-10" dirty="0">
                <a:latin typeface="Carlito"/>
                <a:cs typeface="Carlito"/>
              </a:rPr>
              <a:t>past </a:t>
            </a:r>
            <a:r>
              <a:rPr sz="2200" spc="-15" dirty="0">
                <a:latin typeface="Carlito"/>
                <a:cs typeface="Carlito"/>
              </a:rPr>
              <a:t>events </a:t>
            </a:r>
            <a:r>
              <a:rPr sz="2200" dirty="0">
                <a:latin typeface="Carlito"/>
                <a:cs typeface="Carlito"/>
              </a:rPr>
              <a:t>or </a:t>
            </a:r>
            <a:r>
              <a:rPr sz="2200" spc="-35" dirty="0">
                <a:latin typeface="Carlito"/>
                <a:cs typeface="Carlito"/>
              </a:rPr>
              <a:t>key </a:t>
            </a:r>
            <a:r>
              <a:rPr sz="2200" spc="-10" dirty="0">
                <a:latin typeface="Carlito"/>
                <a:cs typeface="Carlito"/>
              </a:rPr>
              <a:t>variables </a:t>
            </a:r>
            <a:r>
              <a:rPr sz="2200" spc="-5" dirty="0">
                <a:latin typeface="Carlito"/>
                <a:cs typeface="Carlito"/>
              </a:rPr>
              <a:t>occurring in the</a:t>
            </a:r>
            <a:r>
              <a:rPr sz="2200" spc="6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present.</a:t>
            </a:r>
            <a:endParaRPr sz="2200" dirty="0">
              <a:latin typeface="Carlito"/>
              <a:cs typeface="Carlito"/>
            </a:endParaRPr>
          </a:p>
          <a:p>
            <a:pPr marL="12700" marR="6350" algn="just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This </a:t>
            </a:r>
            <a:r>
              <a:rPr sz="2200" spc="-10" dirty="0">
                <a:latin typeface="Carlito"/>
                <a:cs typeface="Carlito"/>
              </a:rPr>
              <a:t>method </a:t>
            </a:r>
            <a:r>
              <a:rPr sz="2200" spc="-5" dirty="0">
                <a:latin typeface="Carlito"/>
                <a:cs typeface="Carlito"/>
              </a:rPr>
              <a:t>is also </a:t>
            </a:r>
            <a:r>
              <a:rPr sz="2200" spc="-10" dirty="0">
                <a:latin typeface="Carlito"/>
                <a:cs typeface="Carlito"/>
              </a:rPr>
              <a:t>used </a:t>
            </a:r>
            <a:r>
              <a:rPr sz="2200" spc="-20" dirty="0">
                <a:latin typeface="Carlito"/>
                <a:cs typeface="Carlito"/>
              </a:rPr>
              <a:t>to </a:t>
            </a:r>
            <a:r>
              <a:rPr sz="2200" spc="-10" dirty="0">
                <a:latin typeface="Carlito"/>
                <a:cs typeface="Carlito"/>
              </a:rPr>
              <a:t>predict various economic  </a:t>
            </a:r>
            <a:r>
              <a:rPr sz="2200" spc="-15" dirty="0">
                <a:latin typeface="Carlito"/>
                <a:cs typeface="Carlito"/>
              </a:rPr>
              <a:t>indicators, </a:t>
            </a:r>
            <a:r>
              <a:rPr sz="2200" spc="-10" dirty="0">
                <a:latin typeface="Carlito"/>
                <a:cs typeface="Carlito"/>
              </a:rPr>
              <a:t>such </a:t>
            </a:r>
            <a:r>
              <a:rPr sz="2200" spc="-5" dirty="0">
                <a:latin typeface="Carlito"/>
                <a:cs typeface="Carlito"/>
              </a:rPr>
              <a:t>as saving, </a:t>
            </a:r>
            <a:r>
              <a:rPr sz="2200" spc="-15" dirty="0">
                <a:latin typeface="Carlito"/>
                <a:cs typeface="Carlito"/>
              </a:rPr>
              <a:t>investment, </a:t>
            </a:r>
            <a:r>
              <a:rPr sz="2200" spc="-5" dirty="0">
                <a:latin typeface="Carlito"/>
                <a:cs typeface="Carlito"/>
              </a:rPr>
              <a:t>and</a:t>
            </a:r>
            <a:r>
              <a:rPr sz="2200" spc="5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income.</a:t>
            </a:r>
            <a:endParaRPr sz="2200" dirty="0">
              <a:latin typeface="Carlito"/>
              <a:cs typeface="Carlito"/>
            </a:endParaRPr>
          </a:p>
          <a:p>
            <a:pPr marL="12700" marR="5080" algn="just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This </a:t>
            </a:r>
            <a:r>
              <a:rPr sz="2200" spc="-10" dirty="0">
                <a:latin typeface="Carlito"/>
                <a:cs typeface="Carlito"/>
              </a:rPr>
              <a:t>method </a:t>
            </a:r>
            <a:r>
              <a:rPr sz="2200" spc="-15" dirty="0">
                <a:latin typeface="Carlito"/>
                <a:cs typeface="Carlito"/>
              </a:rPr>
              <a:t>was introduced </a:t>
            </a:r>
            <a:r>
              <a:rPr sz="2200" spc="-5" dirty="0">
                <a:latin typeface="Carlito"/>
                <a:cs typeface="Carlito"/>
              </a:rPr>
              <a:t>by </a:t>
            </a:r>
            <a:r>
              <a:rPr sz="2200" spc="-15" dirty="0">
                <a:latin typeface="Carlito"/>
                <a:cs typeface="Carlito"/>
              </a:rPr>
              <a:t>Harvard </a:t>
            </a:r>
            <a:r>
              <a:rPr sz="2200" spc="-10" dirty="0">
                <a:latin typeface="Carlito"/>
                <a:cs typeface="Carlito"/>
              </a:rPr>
              <a:t>Economic </a:t>
            </a:r>
            <a:r>
              <a:rPr sz="2200" spc="-5" dirty="0">
                <a:latin typeface="Carlito"/>
                <a:cs typeface="Carlito"/>
              </a:rPr>
              <a:t>Service in  1920 </a:t>
            </a:r>
            <a:r>
              <a:rPr sz="2200" spc="-10" dirty="0">
                <a:latin typeface="Carlito"/>
                <a:cs typeface="Carlito"/>
              </a:rPr>
              <a:t>and further revised by National Bureau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5" dirty="0">
                <a:latin typeface="Carlito"/>
                <a:cs typeface="Carlito"/>
              </a:rPr>
              <a:t>Economic  Research </a:t>
            </a:r>
            <a:r>
              <a:rPr sz="2200" spc="-5" dirty="0">
                <a:latin typeface="Carlito"/>
                <a:cs typeface="Carlito"/>
              </a:rPr>
              <a:t>(NBER) in</a:t>
            </a:r>
            <a:r>
              <a:rPr sz="2200" spc="35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1930s.</a:t>
            </a:r>
            <a:endParaRPr sz="2200" dirty="0">
              <a:latin typeface="Carlito"/>
              <a:cs typeface="Carlito"/>
            </a:endParaRPr>
          </a:p>
          <a:p>
            <a:pPr marL="12700" marR="6350" algn="just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This </a:t>
            </a:r>
            <a:r>
              <a:rPr sz="2200" spc="-10" dirty="0">
                <a:latin typeface="Carlito"/>
                <a:cs typeface="Carlito"/>
              </a:rPr>
              <a:t>technique </a:t>
            </a:r>
            <a:r>
              <a:rPr sz="2200" spc="-5" dirty="0">
                <a:latin typeface="Carlito"/>
                <a:cs typeface="Carlito"/>
              </a:rPr>
              <a:t>helps in determining the </a:t>
            </a:r>
            <a:r>
              <a:rPr sz="2200" spc="-15" dirty="0">
                <a:latin typeface="Carlito"/>
                <a:cs typeface="Carlito"/>
              </a:rPr>
              <a:t>general </a:t>
            </a:r>
            <a:r>
              <a:rPr sz="2200" spc="-10" dirty="0">
                <a:latin typeface="Carlito"/>
                <a:cs typeface="Carlito"/>
              </a:rPr>
              <a:t>trend </a:t>
            </a:r>
            <a:r>
              <a:rPr sz="2200" dirty="0">
                <a:latin typeface="Carlito"/>
                <a:cs typeface="Carlito"/>
              </a:rPr>
              <a:t>of  </a:t>
            </a:r>
            <a:r>
              <a:rPr sz="2200" spc="-10" dirty="0">
                <a:latin typeface="Carlito"/>
                <a:cs typeface="Carlito"/>
              </a:rPr>
              <a:t>business</a:t>
            </a:r>
            <a:r>
              <a:rPr sz="220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activities.</a:t>
            </a:r>
            <a:endParaRPr sz="2200" dirty="0">
              <a:latin typeface="Carlito"/>
              <a:cs typeface="Carlito"/>
            </a:endParaRPr>
          </a:p>
          <a:p>
            <a:pPr marL="12700" marR="5080" algn="just">
              <a:spcBef>
                <a:spcPts val="525"/>
              </a:spcBef>
            </a:pPr>
            <a:r>
              <a:rPr sz="2200" b="1" spc="-15" dirty="0">
                <a:latin typeface="Carlito"/>
                <a:cs typeface="Carlito"/>
              </a:rPr>
              <a:t>For </a:t>
            </a:r>
            <a:r>
              <a:rPr sz="2200" b="1" spc="-10" dirty="0">
                <a:latin typeface="Carlito"/>
                <a:cs typeface="Carlito"/>
              </a:rPr>
              <a:t>example</a:t>
            </a:r>
            <a:r>
              <a:rPr sz="2200" spc="-10" dirty="0">
                <a:latin typeface="Carlito"/>
                <a:cs typeface="Carlito"/>
              </a:rPr>
              <a:t>, </a:t>
            </a:r>
            <a:r>
              <a:rPr sz="2200" spc="-5" dirty="0">
                <a:latin typeface="Carlito"/>
                <a:cs typeface="Carlito"/>
              </a:rPr>
              <a:t>suppose </a:t>
            </a:r>
            <a:r>
              <a:rPr sz="2200" spc="-10" dirty="0">
                <a:latin typeface="Carlito"/>
                <a:cs typeface="Carlito"/>
              </a:rPr>
              <a:t>government </a:t>
            </a:r>
            <a:r>
              <a:rPr sz="2200" spc="-5" dirty="0">
                <a:latin typeface="Carlito"/>
                <a:cs typeface="Carlito"/>
              </a:rPr>
              <a:t>allots land </a:t>
            </a:r>
            <a:r>
              <a:rPr sz="2200" spc="-20" dirty="0">
                <a:latin typeface="Carlito"/>
                <a:cs typeface="Carlito"/>
              </a:rPr>
              <a:t>to </a:t>
            </a:r>
            <a:r>
              <a:rPr sz="2200" spc="-5" dirty="0">
                <a:latin typeface="Carlito"/>
                <a:cs typeface="Carlito"/>
              </a:rPr>
              <a:t>the XYZ  society </a:t>
            </a:r>
            <a:r>
              <a:rPr sz="2200" spc="-20" dirty="0">
                <a:latin typeface="Carlito"/>
                <a:cs typeface="Carlito"/>
              </a:rPr>
              <a:t>for </a:t>
            </a:r>
            <a:r>
              <a:rPr sz="2200" spc="-10" dirty="0">
                <a:latin typeface="Carlito"/>
                <a:cs typeface="Carlito"/>
              </a:rPr>
              <a:t>constructing buildings. </a:t>
            </a:r>
            <a:r>
              <a:rPr sz="2200" spc="-5" dirty="0">
                <a:latin typeface="Carlito"/>
                <a:cs typeface="Carlito"/>
              </a:rPr>
              <a:t>This </a:t>
            </a:r>
            <a:r>
              <a:rPr sz="2200" spc="-15" dirty="0">
                <a:latin typeface="Carlito"/>
                <a:cs typeface="Carlito"/>
              </a:rPr>
              <a:t>indicates </a:t>
            </a:r>
            <a:r>
              <a:rPr sz="2200" spc="-10" dirty="0">
                <a:latin typeface="Carlito"/>
                <a:cs typeface="Carlito"/>
              </a:rPr>
              <a:t>that there  would </a:t>
            </a:r>
            <a:r>
              <a:rPr sz="2200" spc="-5" dirty="0">
                <a:latin typeface="Carlito"/>
                <a:cs typeface="Carlito"/>
              </a:rPr>
              <a:t>be high </a:t>
            </a:r>
            <a:r>
              <a:rPr sz="2200" spc="-10" dirty="0">
                <a:latin typeface="Carlito"/>
                <a:cs typeface="Carlito"/>
              </a:rPr>
              <a:t>demand </a:t>
            </a:r>
            <a:r>
              <a:rPr sz="2200" spc="-20" dirty="0">
                <a:latin typeface="Carlito"/>
                <a:cs typeface="Carlito"/>
              </a:rPr>
              <a:t>for </a:t>
            </a:r>
            <a:r>
              <a:rPr sz="2200" spc="-10" dirty="0">
                <a:latin typeface="Carlito"/>
                <a:cs typeface="Carlito"/>
              </a:rPr>
              <a:t>cement, bricks, </a:t>
            </a:r>
            <a:r>
              <a:rPr sz="2200" spc="-5" dirty="0">
                <a:latin typeface="Carlito"/>
                <a:cs typeface="Carlito"/>
              </a:rPr>
              <a:t>and</a:t>
            </a:r>
            <a:r>
              <a:rPr sz="2200" spc="105" dirty="0">
                <a:latin typeface="Carlito"/>
                <a:cs typeface="Carlito"/>
              </a:rPr>
              <a:t> </a:t>
            </a:r>
            <a:r>
              <a:rPr sz="2200" spc="-15" dirty="0">
                <a:latin typeface="Carlito"/>
                <a:cs typeface="Carlito"/>
              </a:rPr>
              <a:t>steel.</a:t>
            </a:r>
            <a:endParaRPr sz="2200" dirty="0">
              <a:latin typeface="Carlito"/>
              <a:cs typeface="Carlito"/>
            </a:endParaRPr>
          </a:p>
          <a:p>
            <a:pPr marL="12700" marR="7620" algn="just">
              <a:spcBef>
                <a:spcPts val="530"/>
              </a:spcBef>
            </a:pPr>
            <a:r>
              <a:rPr sz="2200" spc="-10" dirty="0">
                <a:latin typeface="Carlito"/>
                <a:cs typeface="Carlito"/>
              </a:rPr>
              <a:t>The </a:t>
            </a:r>
            <a:r>
              <a:rPr sz="2200" spc="-5" dirty="0">
                <a:latin typeface="Carlito"/>
                <a:cs typeface="Carlito"/>
              </a:rPr>
              <a:t>main </a:t>
            </a:r>
            <a:r>
              <a:rPr sz="2200" spc="-20" dirty="0">
                <a:latin typeface="Carlito"/>
                <a:cs typeface="Carlito"/>
              </a:rPr>
              <a:t>advantage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this method is </a:t>
            </a:r>
            <a:r>
              <a:rPr sz="2200" spc="-10" dirty="0">
                <a:latin typeface="Carlito"/>
                <a:cs typeface="Carlito"/>
              </a:rPr>
              <a:t>that </a:t>
            </a:r>
            <a:r>
              <a:rPr sz="2200" spc="-5" dirty="0">
                <a:latin typeface="Carlito"/>
                <a:cs typeface="Carlito"/>
              </a:rPr>
              <a:t>it is applicable </a:t>
            </a:r>
            <a:r>
              <a:rPr sz="2200" spc="-15" dirty="0">
                <a:latin typeface="Carlito"/>
                <a:cs typeface="Carlito"/>
              </a:rPr>
              <a:t>even  </a:t>
            </a:r>
            <a:r>
              <a:rPr sz="2200" spc="-5" dirty="0">
                <a:latin typeface="Carlito"/>
                <a:cs typeface="Carlito"/>
              </a:rPr>
              <a:t>in the </a:t>
            </a:r>
            <a:r>
              <a:rPr sz="2200" spc="-10" dirty="0">
                <a:latin typeface="Carlito"/>
                <a:cs typeface="Carlito"/>
              </a:rPr>
              <a:t>absence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0" dirty="0">
                <a:latin typeface="Carlito"/>
                <a:cs typeface="Carlito"/>
              </a:rPr>
              <a:t>past</a:t>
            </a:r>
            <a:r>
              <a:rPr sz="2200" spc="15" dirty="0">
                <a:latin typeface="Carlito"/>
                <a:cs typeface="Carlito"/>
              </a:rPr>
              <a:t> </a:t>
            </a:r>
            <a:r>
              <a:rPr sz="2200" spc="-15" dirty="0">
                <a:latin typeface="Carlito"/>
                <a:cs typeface="Carlito"/>
              </a:rPr>
              <a:t>data.</a:t>
            </a:r>
            <a:endParaRPr sz="22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022417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8248" y="463130"/>
            <a:ext cx="7201937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3) </a:t>
            </a:r>
            <a:r>
              <a:rPr b="1" spc="-15" dirty="0"/>
              <a:t>Regression</a:t>
            </a:r>
            <a:r>
              <a:rPr b="1" spc="-40" dirty="0"/>
              <a:t> </a:t>
            </a:r>
            <a:r>
              <a:rPr b="1" spc="-10" dirty="0"/>
              <a:t>Method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752354" y="1516284"/>
            <a:ext cx="12125446" cy="29155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0" marR="6350" algn="just">
              <a:lnSpc>
                <a:spcPct val="100000"/>
              </a:lnSpc>
              <a:spcBef>
                <a:spcPts val="95"/>
              </a:spcBef>
              <a:tabLst>
                <a:tab pos="796925" algn="l"/>
                <a:tab pos="1757680" algn="l"/>
                <a:tab pos="1906905" algn="l"/>
                <a:tab pos="2294255" algn="l"/>
                <a:tab pos="3665854" algn="l"/>
                <a:tab pos="4119879" algn="l"/>
                <a:tab pos="5319395" algn="l"/>
                <a:tab pos="5912485" algn="l"/>
              </a:tabLst>
            </a:pPr>
            <a:r>
              <a:rPr spc="-10" dirty="0"/>
              <a:t>Th</a:t>
            </a:r>
            <a:r>
              <a:rPr spc="-5" dirty="0"/>
              <a:t>is</a:t>
            </a:r>
            <a:r>
              <a:rPr dirty="0"/>
              <a:t>	m</a:t>
            </a:r>
            <a:r>
              <a:rPr spc="-20" dirty="0"/>
              <a:t>e</a:t>
            </a:r>
            <a:r>
              <a:rPr spc="-5" dirty="0"/>
              <a:t>th</a:t>
            </a:r>
            <a:r>
              <a:rPr spc="5" dirty="0"/>
              <a:t>o</a:t>
            </a:r>
            <a:r>
              <a:rPr spc="-5" dirty="0"/>
              <a:t>d</a:t>
            </a:r>
            <a:r>
              <a:rPr dirty="0"/>
              <a:t>		</a:t>
            </a:r>
            <a:r>
              <a:rPr spc="-5" dirty="0"/>
              <a:t>is</a:t>
            </a:r>
            <a:r>
              <a:rPr dirty="0"/>
              <a:t>	</a:t>
            </a:r>
            <a:r>
              <a:rPr spc="-10" dirty="0"/>
              <a:t>un</a:t>
            </a:r>
            <a:r>
              <a:rPr dirty="0"/>
              <a:t>d</a:t>
            </a:r>
            <a:r>
              <a:rPr spc="-5" dirty="0"/>
              <a:t>er</a:t>
            </a:r>
            <a:r>
              <a:rPr spc="-35" dirty="0"/>
              <a:t>t</a:t>
            </a:r>
            <a:r>
              <a:rPr spc="-5" dirty="0"/>
              <a:t>a</a:t>
            </a:r>
            <a:r>
              <a:rPr spc="-80" dirty="0"/>
              <a:t>k</a:t>
            </a:r>
            <a:r>
              <a:rPr spc="-5" dirty="0"/>
              <a:t>e</a:t>
            </a:r>
            <a:r>
              <a:rPr dirty="0"/>
              <a:t>	</a:t>
            </a:r>
            <a:r>
              <a:rPr spc="-35" dirty="0"/>
              <a:t>t</a:t>
            </a:r>
            <a:r>
              <a:rPr spc="-5" dirty="0"/>
              <a:t>o</a:t>
            </a:r>
            <a:r>
              <a:rPr dirty="0"/>
              <a:t>	m</a:t>
            </a:r>
            <a:r>
              <a:rPr spc="-5" dirty="0"/>
              <a:t>ea</a:t>
            </a:r>
            <a:r>
              <a:rPr dirty="0"/>
              <a:t>s</a:t>
            </a:r>
            <a:r>
              <a:rPr spc="-10" dirty="0"/>
              <a:t>u</a:t>
            </a:r>
            <a:r>
              <a:rPr spc="-30" dirty="0"/>
              <a:t>r</a:t>
            </a:r>
            <a:r>
              <a:rPr spc="-5" dirty="0"/>
              <a:t>e</a:t>
            </a:r>
            <a:r>
              <a:rPr dirty="0"/>
              <a:t>	</a:t>
            </a:r>
            <a:r>
              <a:rPr spc="-5" dirty="0"/>
              <a:t>the</a:t>
            </a:r>
            <a:r>
              <a:rPr dirty="0"/>
              <a:t>	</a:t>
            </a:r>
            <a:r>
              <a:rPr spc="-30" dirty="0"/>
              <a:t>r</a:t>
            </a:r>
            <a:r>
              <a:rPr dirty="0"/>
              <a:t>e</a:t>
            </a:r>
            <a:r>
              <a:rPr spc="-5" dirty="0"/>
              <a:t>l</a:t>
            </a:r>
            <a:r>
              <a:rPr spc="-30" dirty="0"/>
              <a:t>a</a:t>
            </a:r>
            <a:r>
              <a:rPr spc="-5" dirty="0"/>
              <a:t>ti</a:t>
            </a:r>
            <a:r>
              <a:rPr spc="-10" dirty="0"/>
              <a:t>onsh</a:t>
            </a:r>
            <a:r>
              <a:rPr spc="-15" dirty="0"/>
              <a:t>i</a:t>
            </a:r>
            <a:r>
              <a:rPr spc="-5" dirty="0"/>
              <a:t>p  </a:t>
            </a:r>
            <a:r>
              <a:rPr spc="-10" dirty="0"/>
              <a:t>between</a:t>
            </a:r>
            <a:r>
              <a:rPr spc="25" dirty="0"/>
              <a:t> </a:t>
            </a:r>
            <a:r>
              <a:rPr spc="-15" dirty="0"/>
              <a:t>two	</a:t>
            </a:r>
            <a:r>
              <a:rPr spc="-10" dirty="0"/>
              <a:t>variables where correlation appears </a:t>
            </a:r>
            <a:r>
              <a:rPr spc="-20" dirty="0"/>
              <a:t>to</a:t>
            </a:r>
            <a:r>
              <a:rPr spc="15" dirty="0"/>
              <a:t> </a:t>
            </a:r>
            <a:r>
              <a:rPr spc="-15" dirty="0"/>
              <a:t>exist.</a:t>
            </a:r>
          </a:p>
          <a:p>
            <a:pPr marL="114300" algn="just">
              <a:lnSpc>
                <a:spcPct val="100000"/>
              </a:lnSpc>
              <a:spcBef>
                <a:spcPts val="35"/>
              </a:spcBef>
            </a:pPr>
            <a:endParaRPr sz="3000" dirty="0"/>
          </a:p>
          <a:p>
            <a:pPr marL="127000" marR="5080" algn="just">
              <a:lnSpc>
                <a:spcPct val="100000"/>
              </a:lnSpc>
            </a:pPr>
            <a:r>
              <a:rPr dirty="0"/>
              <a:t>E.g. </a:t>
            </a:r>
            <a:r>
              <a:rPr spc="-5" dirty="0"/>
              <a:t>The </a:t>
            </a:r>
            <a:r>
              <a:rPr spc="-10" dirty="0"/>
              <a:t>age </a:t>
            </a:r>
            <a:r>
              <a:rPr dirty="0"/>
              <a:t>of </a:t>
            </a:r>
            <a:r>
              <a:rPr spc="-5" dirty="0"/>
              <a:t>the air </a:t>
            </a:r>
            <a:r>
              <a:rPr spc="-10" dirty="0"/>
              <a:t>condition </a:t>
            </a:r>
            <a:r>
              <a:rPr spc="-5" dirty="0"/>
              <a:t>machine and the annual </a:t>
            </a:r>
            <a:r>
              <a:rPr spc="-10" dirty="0"/>
              <a:t>repair  expenses.</a:t>
            </a:r>
          </a:p>
          <a:p>
            <a:pPr marL="114300" algn="just">
              <a:lnSpc>
                <a:spcPct val="100000"/>
              </a:lnSpc>
              <a:spcBef>
                <a:spcPts val="35"/>
              </a:spcBef>
            </a:pPr>
            <a:endParaRPr sz="3000" dirty="0"/>
          </a:p>
          <a:p>
            <a:pPr marL="127000" algn="just">
              <a:lnSpc>
                <a:spcPct val="100000"/>
              </a:lnSpc>
            </a:pPr>
            <a:r>
              <a:rPr spc="-5" dirty="0"/>
              <a:t>This method is </a:t>
            </a:r>
            <a:r>
              <a:rPr spc="-10" dirty="0"/>
              <a:t>purely </a:t>
            </a:r>
            <a:r>
              <a:rPr spc="-5" dirty="0"/>
              <a:t>based </a:t>
            </a:r>
            <a:r>
              <a:rPr dirty="0"/>
              <a:t>on </a:t>
            </a:r>
            <a:r>
              <a:rPr spc="-5" dirty="0"/>
              <a:t>the </a:t>
            </a:r>
            <a:r>
              <a:rPr spc="-15" dirty="0"/>
              <a:t>statistical</a:t>
            </a:r>
            <a:r>
              <a:rPr spc="40" dirty="0"/>
              <a:t> </a:t>
            </a:r>
            <a:r>
              <a:rPr spc="-15" dirty="0"/>
              <a:t>data.</a:t>
            </a:r>
          </a:p>
        </p:txBody>
      </p:sp>
    </p:spTree>
    <p:extLst>
      <p:ext uri="{BB962C8B-B14F-4D97-AF65-F5344CB8AC3E}">
        <p14:creationId xmlns:p14="http://schemas.microsoft.com/office/powerpoint/2010/main" val="1933763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2111" y="341596"/>
            <a:ext cx="7848603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4) </a:t>
            </a:r>
            <a:r>
              <a:rPr b="1" spc="-10" dirty="0"/>
              <a:t>Econometric</a:t>
            </a:r>
            <a:r>
              <a:rPr b="1" spc="-75" dirty="0"/>
              <a:t> </a:t>
            </a:r>
            <a:r>
              <a:rPr b="1" spc="-5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8101" y="1031528"/>
            <a:ext cx="10162571" cy="18280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8255" algn="just">
              <a:spcBef>
                <a:spcPts val="95"/>
              </a:spcBef>
            </a:pPr>
            <a:r>
              <a:rPr sz="2200" spc="-5" dirty="0">
                <a:latin typeface="Carlito"/>
                <a:cs typeface="Carlito"/>
              </a:rPr>
              <a:t>It is assumed </a:t>
            </a:r>
            <a:r>
              <a:rPr sz="2200" spc="-10" dirty="0">
                <a:latin typeface="Carlito"/>
                <a:cs typeface="Carlito"/>
              </a:rPr>
              <a:t>that </a:t>
            </a:r>
            <a:r>
              <a:rPr sz="2200" spc="-5" dirty="0">
                <a:latin typeface="Carlito"/>
                <a:cs typeface="Carlito"/>
              </a:rPr>
              <a:t>demand is </a:t>
            </a:r>
            <a:r>
              <a:rPr sz="2200" spc="-10" dirty="0">
                <a:latin typeface="Carlito"/>
                <a:cs typeface="Carlito"/>
              </a:rPr>
              <a:t>determined by </a:t>
            </a:r>
            <a:r>
              <a:rPr sz="2200" spc="-5" dirty="0">
                <a:latin typeface="Carlito"/>
                <a:cs typeface="Carlito"/>
              </a:rPr>
              <a:t>one </a:t>
            </a:r>
            <a:r>
              <a:rPr sz="2200" dirty="0">
                <a:latin typeface="Carlito"/>
                <a:cs typeface="Carlito"/>
              </a:rPr>
              <a:t>or </a:t>
            </a:r>
            <a:r>
              <a:rPr sz="2200" spc="-10" dirty="0">
                <a:latin typeface="Carlito"/>
                <a:cs typeface="Carlito"/>
              </a:rPr>
              <a:t>more  variables. </a:t>
            </a:r>
            <a:r>
              <a:rPr sz="2200" dirty="0">
                <a:latin typeface="Carlito"/>
                <a:cs typeface="Carlito"/>
              </a:rPr>
              <a:t>E.g. </a:t>
            </a:r>
            <a:r>
              <a:rPr sz="2200" spc="-10" dirty="0">
                <a:latin typeface="Carlito"/>
                <a:cs typeface="Carlito"/>
              </a:rPr>
              <a:t>income, population,</a:t>
            </a:r>
            <a:r>
              <a:rPr sz="2200" spc="10" dirty="0">
                <a:latin typeface="Carlito"/>
                <a:cs typeface="Carlito"/>
              </a:rPr>
              <a:t> </a:t>
            </a:r>
            <a:r>
              <a:rPr sz="2200" spc="-15" dirty="0">
                <a:latin typeface="Carlito"/>
                <a:cs typeface="Carlito"/>
              </a:rPr>
              <a:t>etc.</a:t>
            </a:r>
            <a:endParaRPr sz="2200">
              <a:latin typeface="Carlito"/>
              <a:cs typeface="Carlito"/>
            </a:endParaRPr>
          </a:p>
          <a:p>
            <a:pPr>
              <a:spcBef>
                <a:spcPts val="35"/>
              </a:spcBef>
            </a:pPr>
            <a:endParaRPr sz="3000">
              <a:latin typeface="Carlito"/>
              <a:cs typeface="Carlito"/>
            </a:endParaRPr>
          </a:p>
          <a:p>
            <a:pPr marL="12700" marR="5080" algn="just"/>
            <a:r>
              <a:rPr sz="2200" spc="-10" dirty="0">
                <a:latin typeface="Carlito"/>
                <a:cs typeface="Carlito"/>
              </a:rPr>
              <a:t>Demand </a:t>
            </a:r>
            <a:r>
              <a:rPr sz="2200" spc="-5" dirty="0">
                <a:latin typeface="Carlito"/>
                <a:cs typeface="Carlito"/>
              </a:rPr>
              <a:t>is </a:t>
            </a:r>
            <a:r>
              <a:rPr sz="2200" spc="-20" dirty="0">
                <a:latin typeface="Carlito"/>
                <a:cs typeface="Carlito"/>
              </a:rPr>
              <a:t>forecast </a:t>
            </a:r>
            <a:r>
              <a:rPr sz="2200" dirty="0">
                <a:latin typeface="Carlito"/>
                <a:cs typeface="Carlito"/>
              </a:rPr>
              <a:t>on </a:t>
            </a:r>
            <a:r>
              <a:rPr sz="2200" spc="-5" dirty="0">
                <a:latin typeface="Carlito"/>
                <a:cs typeface="Carlito"/>
              </a:rPr>
              <a:t>the basis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5" dirty="0">
                <a:latin typeface="Carlito"/>
                <a:cs typeface="Carlito"/>
              </a:rPr>
              <a:t>systematic </a:t>
            </a:r>
            <a:r>
              <a:rPr sz="2200" spc="-5" dirty="0">
                <a:latin typeface="Carlito"/>
                <a:cs typeface="Carlito"/>
              </a:rPr>
              <a:t>analysis </a:t>
            </a:r>
            <a:r>
              <a:rPr sz="2200" dirty="0">
                <a:latin typeface="Carlito"/>
                <a:cs typeface="Carlito"/>
              </a:rPr>
              <a:t>of  </a:t>
            </a:r>
            <a:r>
              <a:rPr sz="2200" spc="-10" dirty="0">
                <a:latin typeface="Carlito"/>
                <a:cs typeface="Carlito"/>
              </a:rPr>
              <a:t>economic relations by combining economic </a:t>
            </a:r>
            <a:r>
              <a:rPr sz="2200" dirty="0">
                <a:latin typeface="Carlito"/>
                <a:cs typeface="Carlito"/>
              </a:rPr>
              <a:t>theory </a:t>
            </a:r>
            <a:r>
              <a:rPr sz="2200" spc="-5" dirty="0">
                <a:latin typeface="Carlito"/>
                <a:cs typeface="Carlito"/>
              </a:rPr>
              <a:t>with  </a:t>
            </a:r>
            <a:r>
              <a:rPr sz="2200" spc="-10" dirty="0">
                <a:latin typeface="Carlito"/>
                <a:cs typeface="Carlito"/>
              </a:rPr>
              <a:t>mathematical </a:t>
            </a:r>
            <a:r>
              <a:rPr sz="2200" spc="-5" dirty="0">
                <a:latin typeface="Carlito"/>
                <a:cs typeface="Carlito"/>
              </a:rPr>
              <a:t>and </a:t>
            </a:r>
            <a:r>
              <a:rPr sz="2200" spc="-15" dirty="0">
                <a:latin typeface="Carlito"/>
                <a:cs typeface="Carlito"/>
              </a:rPr>
              <a:t>statistical</a:t>
            </a:r>
            <a:r>
              <a:rPr sz="2200" spc="35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tools.</a:t>
            </a:r>
            <a:endParaRPr sz="22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3861600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5895" y="260573"/>
            <a:ext cx="9212988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/>
              <a:t>Importance </a:t>
            </a:r>
            <a:r>
              <a:rPr b="1" dirty="0"/>
              <a:t>of </a:t>
            </a:r>
            <a:r>
              <a:rPr b="1" spc="-5" dirty="0"/>
              <a:t>Demand</a:t>
            </a:r>
            <a:r>
              <a:rPr b="1" spc="-40" dirty="0"/>
              <a:t> </a:t>
            </a:r>
            <a:r>
              <a:rPr b="1" spc="-15" dirty="0"/>
              <a:t>Forecasting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4594" y="1244245"/>
            <a:ext cx="7614284" cy="344614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69900" indent="-457200" algn="just">
              <a:spcBef>
                <a:spcPts val="625"/>
              </a:spcBef>
              <a:buAutoNum type="arabicParenR"/>
              <a:tabLst>
                <a:tab pos="469900" algn="l"/>
              </a:tabLst>
            </a:pPr>
            <a:r>
              <a:rPr sz="2200" b="1" spc="-10" dirty="0">
                <a:latin typeface="Carlito"/>
                <a:cs typeface="Carlito"/>
              </a:rPr>
              <a:t>Production</a:t>
            </a:r>
            <a:r>
              <a:rPr sz="2200" b="1" spc="35" dirty="0">
                <a:latin typeface="Carlito"/>
                <a:cs typeface="Carlito"/>
              </a:rPr>
              <a:t> </a:t>
            </a:r>
            <a:r>
              <a:rPr sz="2200" b="1" spc="-10" dirty="0">
                <a:latin typeface="Carlito"/>
                <a:cs typeface="Carlito"/>
              </a:rPr>
              <a:t>Planning:</a:t>
            </a:r>
            <a:endParaRPr sz="2200">
              <a:latin typeface="Carlito"/>
              <a:cs typeface="Carlito"/>
            </a:endParaRPr>
          </a:p>
          <a:p>
            <a:pPr marL="469900" marR="5080" algn="just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Expansion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0" dirty="0">
                <a:latin typeface="Carlito"/>
                <a:cs typeface="Carlito"/>
              </a:rPr>
              <a:t>output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the firm should be abased </a:t>
            </a:r>
            <a:r>
              <a:rPr sz="2200" dirty="0">
                <a:latin typeface="Carlito"/>
                <a:cs typeface="Carlito"/>
              </a:rPr>
              <a:t>on </a:t>
            </a:r>
            <a:r>
              <a:rPr sz="2200" spc="-5" dirty="0">
                <a:latin typeface="Carlito"/>
                <a:cs typeface="Carlito"/>
              </a:rPr>
              <a:t>the  </a:t>
            </a:r>
            <a:r>
              <a:rPr sz="2200" spc="-10" dirty="0">
                <a:latin typeface="Carlito"/>
                <a:cs typeface="Carlito"/>
              </a:rPr>
              <a:t>estimates </a:t>
            </a:r>
            <a:r>
              <a:rPr sz="2200" spc="5" dirty="0">
                <a:latin typeface="Carlito"/>
                <a:cs typeface="Carlito"/>
              </a:rPr>
              <a:t>of </a:t>
            </a:r>
            <a:r>
              <a:rPr sz="2200" spc="-15" dirty="0">
                <a:latin typeface="Carlito"/>
                <a:cs typeface="Carlito"/>
              </a:rPr>
              <a:t>likely </a:t>
            </a:r>
            <a:r>
              <a:rPr sz="2200" spc="-5" dirty="0">
                <a:latin typeface="Carlito"/>
                <a:cs typeface="Carlito"/>
              </a:rPr>
              <a:t>demand, otherwise </a:t>
            </a:r>
            <a:r>
              <a:rPr sz="2200" spc="-10" dirty="0">
                <a:latin typeface="Carlito"/>
                <a:cs typeface="Carlito"/>
              </a:rPr>
              <a:t>there </a:t>
            </a:r>
            <a:r>
              <a:rPr sz="2200" spc="-15" dirty="0">
                <a:latin typeface="Carlito"/>
                <a:cs typeface="Carlito"/>
              </a:rPr>
              <a:t>may </a:t>
            </a:r>
            <a:r>
              <a:rPr sz="2200" spc="-10" dirty="0">
                <a:latin typeface="Carlito"/>
                <a:cs typeface="Carlito"/>
              </a:rPr>
              <a:t>be  overproduction </a:t>
            </a:r>
            <a:r>
              <a:rPr sz="2200" spc="-5" dirty="0">
                <a:latin typeface="Carlito"/>
                <a:cs typeface="Carlito"/>
              </a:rPr>
              <a:t>and </a:t>
            </a:r>
            <a:r>
              <a:rPr sz="2200" spc="-15" dirty="0">
                <a:latin typeface="Carlito"/>
                <a:cs typeface="Carlito"/>
              </a:rPr>
              <a:t>consequent </a:t>
            </a:r>
            <a:r>
              <a:rPr sz="2200" spc="-5" dirty="0">
                <a:latin typeface="Carlito"/>
                <a:cs typeface="Carlito"/>
              </a:rPr>
              <a:t>losses </a:t>
            </a:r>
            <a:r>
              <a:rPr sz="2200" spc="-15" dirty="0">
                <a:latin typeface="Carlito"/>
                <a:cs typeface="Carlito"/>
              </a:rPr>
              <a:t>may </a:t>
            </a:r>
            <a:r>
              <a:rPr sz="2200" spc="-20" dirty="0">
                <a:latin typeface="Carlito"/>
                <a:cs typeface="Carlito"/>
              </a:rPr>
              <a:t>have to </a:t>
            </a:r>
            <a:r>
              <a:rPr sz="2200" spc="-5" dirty="0">
                <a:latin typeface="Carlito"/>
                <a:cs typeface="Carlito"/>
              </a:rPr>
              <a:t>be</a:t>
            </a:r>
            <a:r>
              <a:rPr sz="2200" spc="150" dirty="0">
                <a:latin typeface="Carlito"/>
                <a:cs typeface="Carlito"/>
              </a:rPr>
              <a:t> </a:t>
            </a:r>
            <a:r>
              <a:rPr sz="2200" spc="-15" dirty="0">
                <a:latin typeface="Carlito"/>
                <a:cs typeface="Carlito"/>
              </a:rPr>
              <a:t>faced.</a:t>
            </a:r>
            <a:endParaRPr sz="2200">
              <a:latin typeface="Carlito"/>
              <a:cs typeface="Carlito"/>
            </a:endParaRPr>
          </a:p>
          <a:p>
            <a:pPr>
              <a:spcBef>
                <a:spcPts val="35"/>
              </a:spcBef>
            </a:pPr>
            <a:endParaRPr sz="3000">
              <a:latin typeface="Carlito"/>
              <a:cs typeface="Carlito"/>
            </a:endParaRPr>
          </a:p>
          <a:p>
            <a:pPr marL="469900" indent="-457200">
              <a:buAutoNum type="arabicParenR" startAt="2"/>
              <a:tabLst>
                <a:tab pos="469265" algn="l"/>
                <a:tab pos="469900" algn="l"/>
              </a:tabLst>
            </a:pPr>
            <a:r>
              <a:rPr sz="2200" b="1" spc="-5" dirty="0">
                <a:latin typeface="Carlito"/>
                <a:cs typeface="Carlito"/>
              </a:rPr>
              <a:t>Sales </a:t>
            </a:r>
            <a:r>
              <a:rPr sz="2200" b="1" spc="-15" dirty="0">
                <a:latin typeface="Carlito"/>
                <a:cs typeface="Carlito"/>
              </a:rPr>
              <a:t>Forecasting:</a:t>
            </a:r>
            <a:endParaRPr sz="2200">
              <a:latin typeface="Carlito"/>
              <a:cs typeface="Carlito"/>
            </a:endParaRPr>
          </a:p>
          <a:p>
            <a:pPr marL="413384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Sales </a:t>
            </a:r>
            <a:r>
              <a:rPr sz="2200" spc="-15" dirty="0">
                <a:latin typeface="Carlito"/>
                <a:cs typeface="Carlito"/>
              </a:rPr>
              <a:t>forecasting </a:t>
            </a:r>
            <a:r>
              <a:rPr sz="2200" spc="-5" dirty="0">
                <a:latin typeface="Carlito"/>
                <a:cs typeface="Carlito"/>
              </a:rPr>
              <a:t>is based </a:t>
            </a:r>
            <a:r>
              <a:rPr sz="2200" dirty="0">
                <a:latin typeface="Carlito"/>
                <a:cs typeface="Carlito"/>
              </a:rPr>
              <a:t>on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demand</a:t>
            </a:r>
            <a:r>
              <a:rPr sz="2200" spc="45" dirty="0">
                <a:latin typeface="Carlito"/>
                <a:cs typeface="Carlito"/>
              </a:rPr>
              <a:t> </a:t>
            </a:r>
            <a:r>
              <a:rPr sz="2200" spc="-15" dirty="0">
                <a:latin typeface="Carlito"/>
                <a:cs typeface="Carlito"/>
              </a:rPr>
              <a:t>forecasting.</a:t>
            </a:r>
            <a:endParaRPr sz="2200">
              <a:latin typeface="Carlito"/>
              <a:cs typeface="Carlito"/>
            </a:endParaRPr>
          </a:p>
          <a:p>
            <a:pPr marL="870585" marR="5080" indent="-457200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Promotional </a:t>
            </a:r>
            <a:r>
              <a:rPr sz="2200" spc="-15" dirty="0">
                <a:latin typeface="Carlito"/>
                <a:cs typeface="Carlito"/>
              </a:rPr>
              <a:t>efforts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the firm should be based </a:t>
            </a:r>
            <a:r>
              <a:rPr sz="2200" spc="5" dirty="0">
                <a:latin typeface="Carlito"/>
                <a:cs typeface="Carlito"/>
              </a:rPr>
              <a:t>on </a:t>
            </a:r>
            <a:r>
              <a:rPr sz="2200" spc="-5" dirty="0">
                <a:latin typeface="Carlito"/>
                <a:cs typeface="Carlito"/>
              </a:rPr>
              <a:t>the sales  </a:t>
            </a:r>
            <a:r>
              <a:rPr sz="2200" spc="-20" dirty="0">
                <a:latin typeface="Carlito"/>
                <a:cs typeface="Carlito"/>
              </a:rPr>
              <a:t>forcasting</a:t>
            </a:r>
            <a:endParaRPr sz="22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575533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8491" y="286151"/>
            <a:ext cx="9850056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2082164" marR="5080" indent="-2070100">
              <a:lnSpc>
                <a:spcPct val="100000"/>
              </a:lnSpc>
              <a:spcBef>
                <a:spcPts val="100"/>
              </a:spcBef>
            </a:pPr>
            <a:r>
              <a:rPr b="1" spc="-5" dirty="0"/>
              <a:t>Meaning </a:t>
            </a:r>
            <a:r>
              <a:rPr b="1" dirty="0"/>
              <a:t>&amp; </a:t>
            </a:r>
            <a:r>
              <a:rPr b="1" spc="-10" dirty="0"/>
              <a:t>Definition </a:t>
            </a:r>
            <a:r>
              <a:rPr b="1" dirty="0"/>
              <a:t>of </a:t>
            </a:r>
            <a:r>
              <a:rPr b="1" spc="-5" dirty="0"/>
              <a:t>Demand  </a:t>
            </a:r>
            <a:r>
              <a:rPr b="1" spc="-15" dirty="0"/>
              <a:t>Forecasting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1332" y="2708476"/>
            <a:ext cx="9918818" cy="31899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985" algn="just">
              <a:spcBef>
                <a:spcPts val="95"/>
              </a:spcBef>
            </a:pPr>
            <a:r>
              <a:rPr sz="2800" spc="-10" dirty="0">
                <a:latin typeface="Carlito"/>
                <a:cs typeface="Carlito"/>
              </a:rPr>
              <a:t>Demand </a:t>
            </a:r>
            <a:r>
              <a:rPr sz="2800" spc="-20" dirty="0">
                <a:latin typeface="Carlito"/>
                <a:cs typeface="Carlito"/>
              </a:rPr>
              <a:t>forecasting </a:t>
            </a:r>
            <a:r>
              <a:rPr sz="2800" spc="-10" dirty="0">
                <a:latin typeface="Carlito"/>
                <a:cs typeface="Carlito"/>
              </a:rPr>
              <a:t>is </a:t>
            </a:r>
            <a:r>
              <a:rPr sz="2800" spc="-5" dirty="0">
                <a:latin typeface="Carlito"/>
                <a:cs typeface="Carlito"/>
              </a:rPr>
              <a:t>a </a:t>
            </a:r>
            <a:r>
              <a:rPr sz="2800" spc="-20" dirty="0">
                <a:latin typeface="Carlito"/>
                <a:cs typeface="Carlito"/>
              </a:rPr>
              <a:t>systematic </a:t>
            </a:r>
            <a:r>
              <a:rPr sz="2800" spc="-10" dirty="0">
                <a:latin typeface="Carlito"/>
                <a:cs typeface="Carlito"/>
              </a:rPr>
              <a:t>process that  </a:t>
            </a:r>
            <a:r>
              <a:rPr sz="2800" spc="-20" dirty="0">
                <a:latin typeface="Carlito"/>
                <a:cs typeface="Carlito"/>
              </a:rPr>
              <a:t>involves </a:t>
            </a:r>
            <a:r>
              <a:rPr sz="2800" spc="-10" dirty="0">
                <a:latin typeface="Carlito"/>
                <a:cs typeface="Carlito"/>
              </a:rPr>
              <a:t>anticipating </a:t>
            </a:r>
            <a:r>
              <a:rPr sz="2800" spc="-5" dirty="0">
                <a:latin typeface="Carlito"/>
                <a:cs typeface="Carlito"/>
              </a:rPr>
              <a:t>the demand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product </a:t>
            </a:r>
            <a:r>
              <a:rPr sz="2800" spc="60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dirty="0">
                <a:latin typeface="Carlito"/>
                <a:cs typeface="Carlito"/>
              </a:rPr>
              <a:t>services </a:t>
            </a:r>
            <a:r>
              <a:rPr sz="2800" spc="-5" dirty="0">
                <a:latin typeface="Carlito"/>
                <a:cs typeface="Carlito"/>
              </a:rPr>
              <a:t>of an </a:t>
            </a:r>
            <a:r>
              <a:rPr sz="2800" spc="-20" dirty="0">
                <a:latin typeface="Carlito"/>
                <a:cs typeface="Carlito"/>
              </a:rPr>
              <a:t>organization </a:t>
            </a:r>
            <a:r>
              <a:rPr sz="2800" spc="-10" dirty="0">
                <a:latin typeface="Carlito"/>
                <a:cs typeface="Carlito"/>
              </a:rPr>
              <a:t>in future </a:t>
            </a:r>
            <a:r>
              <a:rPr sz="2800" spc="-5" dirty="0">
                <a:latin typeface="Carlito"/>
                <a:cs typeface="Carlito"/>
              </a:rPr>
              <a:t>under a  </a:t>
            </a:r>
            <a:r>
              <a:rPr sz="2800" spc="-10" dirty="0">
                <a:latin typeface="Carlito"/>
                <a:cs typeface="Carlito"/>
              </a:rPr>
              <a:t>set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15" dirty="0">
                <a:latin typeface="Carlito"/>
                <a:cs typeface="Carlito"/>
              </a:rPr>
              <a:t>uncontrollable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15" dirty="0">
                <a:latin typeface="Carlito"/>
                <a:cs typeface="Carlito"/>
              </a:rPr>
              <a:t>competitive</a:t>
            </a:r>
            <a:r>
              <a:rPr sz="2800" spc="120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forces.</a:t>
            </a:r>
            <a:endParaRPr sz="2800" dirty="0">
              <a:latin typeface="Carlito"/>
              <a:cs typeface="Carlito"/>
            </a:endParaRPr>
          </a:p>
          <a:p>
            <a:pPr>
              <a:spcBef>
                <a:spcPts val="10"/>
              </a:spcBef>
            </a:pPr>
            <a:endParaRPr sz="3850" dirty="0">
              <a:latin typeface="Carlito"/>
              <a:cs typeface="Carlito"/>
            </a:endParaRPr>
          </a:p>
          <a:p>
            <a:pPr marL="12700" marR="5080" algn="just"/>
            <a:r>
              <a:rPr sz="2800" spc="-20" dirty="0">
                <a:latin typeface="Carlito"/>
                <a:cs typeface="Carlito"/>
              </a:rPr>
              <a:t>Accurate </a:t>
            </a:r>
            <a:r>
              <a:rPr sz="2800" spc="-10" dirty="0">
                <a:latin typeface="Carlito"/>
                <a:cs typeface="Carlito"/>
              </a:rPr>
              <a:t>demand </a:t>
            </a:r>
            <a:r>
              <a:rPr sz="2800" spc="-20" dirty="0">
                <a:latin typeface="Carlito"/>
                <a:cs typeface="Carlito"/>
              </a:rPr>
              <a:t>forecasting </a:t>
            </a:r>
            <a:r>
              <a:rPr sz="2800" spc="-10" dirty="0">
                <a:latin typeface="Carlito"/>
                <a:cs typeface="Carlito"/>
              </a:rPr>
              <a:t>is essential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5" dirty="0">
                <a:latin typeface="Carlito"/>
                <a:cs typeface="Carlito"/>
              </a:rPr>
              <a:t>a  </a:t>
            </a:r>
            <a:r>
              <a:rPr sz="2800" spc="-10" dirty="0">
                <a:latin typeface="Carlito"/>
                <a:cs typeface="Carlito"/>
              </a:rPr>
              <a:t>firm </a:t>
            </a:r>
            <a:r>
              <a:rPr sz="2800" spc="-15" dirty="0">
                <a:latin typeface="Carlito"/>
                <a:cs typeface="Carlito"/>
              </a:rPr>
              <a:t>to </a:t>
            </a:r>
            <a:r>
              <a:rPr sz="2800" spc="-5" dirty="0">
                <a:latin typeface="Carlito"/>
                <a:cs typeface="Carlito"/>
              </a:rPr>
              <a:t>enable </a:t>
            </a:r>
            <a:r>
              <a:rPr sz="2800" spc="-10" dirty="0">
                <a:latin typeface="Carlito"/>
                <a:cs typeface="Carlito"/>
              </a:rPr>
              <a:t>it </a:t>
            </a:r>
            <a:r>
              <a:rPr sz="2800" spc="-15" dirty="0">
                <a:latin typeface="Carlito"/>
                <a:cs typeface="Carlito"/>
              </a:rPr>
              <a:t>to produce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required  </a:t>
            </a:r>
            <a:r>
              <a:rPr sz="2800" spc="-10" dirty="0">
                <a:latin typeface="Carlito"/>
                <a:cs typeface="Carlito"/>
              </a:rPr>
              <a:t>quantities </a:t>
            </a:r>
            <a:r>
              <a:rPr sz="2800" spc="-15" dirty="0">
                <a:latin typeface="Carlito"/>
                <a:cs typeface="Carlito"/>
              </a:rPr>
              <a:t>at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right </a:t>
            </a:r>
            <a:r>
              <a:rPr sz="2800" spc="-5" dirty="0">
                <a:latin typeface="Carlito"/>
                <a:cs typeface="Carlito"/>
              </a:rPr>
              <a:t>time and </a:t>
            </a:r>
            <a:r>
              <a:rPr sz="2800" spc="-15" dirty="0">
                <a:latin typeface="Carlito"/>
                <a:cs typeface="Carlito"/>
              </a:rPr>
              <a:t>arrange </a:t>
            </a:r>
            <a:r>
              <a:rPr sz="2800" spc="-10" dirty="0">
                <a:latin typeface="Carlito"/>
                <a:cs typeface="Carlito"/>
              </a:rPr>
              <a:t>well </a:t>
            </a:r>
            <a:r>
              <a:rPr sz="2800" spc="-15" dirty="0">
                <a:latin typeface="Carlito"/>
                <a:cs typeface="Carlito"/>
              </a:rPr>
              <a:t>in  </a:t>
            </a:r>
            <a:r>
              <a:rPr sz="2800" spc="-10" dirty="0">
                <a:latin typeface="Carlito"/>
                <a:cs typeface="Carlito"/>
              </a:rPr>
              <a:t>advance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10" dirty="0">
                <a:latin typeface="Carlito"/>
                <a:cs typeface="Carlito"/>
              </a:rPr>
              <a:t>various</a:t>
            </a:r>
            <a:r>
              <a:rPr sz="2800" spc="5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inputs.</a:t>
            </a:r>
            <a:endParaRPr sz="28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3722447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1723" y="382107"/>
            <a:ext cx="9317160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/>
              <a:t>Importance </a:t>
            </a:r>
            <a:r>
              <a:rPr b="1" dirty="0"/>
              <a:t>of </a:t>
            </a:r>
            <a:r>
              <a:rPr b="1" spc="-5" dirty="0"/>
              <a:t>Demand</a:t>
            </a:r>
            <a:r>
              <a:rPr b="1" spc="-40" dirty="0"/>
              <a:t> </a:t>
            </a:r>
            <a:r>
              <a:rPr b="1" spc="-15" dirty="0"/>
              <a:t>Forecasting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4594" y="1244245"/>
            <a:ext cx="7616190" cy="371411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69900" indent="-457200" algn="just">
              <a:spcBef>
                <a:spcPts val="625"/>
              </a:spcBef>
              <a:buAutoNum type="arabicParenR" startAt="3"/>
              <a:tabLst>
                <a:tab pos="469900" algn="l"/>
              </a:tabLst>
            </a:pPr>
            <a:r>
              <a:rPr sz="2200" b="1" spc="-15" dirty="0">
                <a:latin typeface="Carlito"/>
                <a:cs typeface="Carlito"/>
              </a:rPr>
              <a:t>Control </a:t>
            </a:r>
            <a:r>
              <a:rPr sz="2200" b="1" spc="-5" dirty="0">
                <a:latin typeface="Carlito"/>
                <a:cs typeface="Carlito"/>
              </a:rPr>
              <a:t>of</a:t>
            </a:r>
            <a:r>
              <a:rPr sz="2200" b="1" spc="55" dirty="0">
                <a:latin typeface="Carlito"/>
                <a:cs typeface="Carlito"/>
              </a:rPr>
              <a:t> </a:t>
            </a:r>
            <a:r>
              <a:rPr sz="2200" b="1" spc="-5" dirty="0">
                <a:latin typeface="Carlito"/>
                <a:cs typeface="Carlito"/>
              </a:rPr>
              <a:t>Business:</a:t>
            </a:r>
            <a:endParaRPr sz="2200">
              <a:latin typeface="Carlito"/>
              <a:cs typeface="Carlito"/>
            </a:endParaRPr>
          </a:p>
          <a:p>
            <a:pPr marL="469900" marR="5080" algn="just">
              <a:spcBef>
                <a:spcPts val="530"/>
              </a:spcBef>
            </a:pPr>
            <a:r>
              <a:rPr sz="2200" spc="-15" dirty="0">
                <a:latin typeface="Carlito"/>
                <a:cs typeface="Carlito"/>
              </a:rPr>
              <a:t>For controlling </a:t>
            </a:r>
            <a:r>
              <a:rPr sz="2200" spc="-5" dirty="0">
                <a:latin typeface="Carlito"/>
                <a:cs typeface="Carlito"/>
              </a:rPr>
              <a:t>the business, </a:t>
            </a:r>
            <a:r>
              <a:rPr sz="2200" dirty="0">
                <a:latin typeface="Carlito"/>
                <a:cs typeface="Carlito"/>
              </a:rPr>
              <a:t>it </a:t>
            </a:r>
            <a:r>
              <a:rPr sz="2200" spc="-5" dirty="0">
                <a:latin typeface="Carlito"/>
                <a:cs typeface="Carlito"/>
              </a:rPr>
              <a:t>is essential </a:t>
            </a:r>
            <a:r>
              <a:rPr sz="2200" spc="-20" dirty="0">
                <a:latin typeface="Carlito"/>
                <a:cs typeface="Carlito"/>
              </a:rPr>
              <a:t>to have </a:t>
            </a:r>
            <a:r>
              <a:rPr sz="2200" spc="-5" dirty="0">
                <a:latin typeface="Carlito"/>
                <a:cs typeface="Carlito"/>
              </a:rPr>
              <a:t>a </a:t>
            </a:r>
            <a:r>
              <a:rPr sz="2200" spc="-10" dirty="0">
                <a:latin typeface="Carlito"/>
                <a:cs typeface="Carlito"/>
              </a:rPr>
              <a:t>well  </a:t>
            </a:r>
            <a:r>
              <a:rPr sz="2200" spc="-15" dirty="0">
                <a:latin typeface="Carlito"/>
                <a:cs typeface="Carlito"/>
              </a:rPr>
              <a:t>conceived </a:t>
            </a:r>
            <a:r>
              <a:rPr sz="2200" spc="-10" dirty="0">
                <a:latin typeface="Carlito"/>
                <a:cs typeface="Carlito"/>
              </a:rPr>
              <a:t>budgeting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0" dirty="0">
                <a:latin typeface="Carlito"/>
                <a:cs typeface="Carlito"/>
              </a:rPr>
              <a:t>costs </a:t>
            </a:r>
            <a:r>
              <a:rPr sz="2200" spc="-5" dirty="0">
                <a:latin typeface="Carlito"/>
                <a:cs typeface="Carlito"/>
              </a:rPr>
              <a:t>and </a:t>
            </a:r>
            <a:r>
              <a:rPr sz="2200" spc="-10" dirty="0">
                <a:latin typeface="Carlito"/>
                <a:cs typeface="Carlito"/>
              </a:rPr>
              <a:t>profits that </a:t>
            </a:r>
            <a:r>
              <a:rPr sz="2200" spc="-5" dirty="0">
                <a:latin typeface="Carlito"/>
                <a:cs typeface="Carlito"/>
              </a:rPr>
              <a:t>is based </a:t>
            </a:r>
            <a:r>
              <a:rPr sz="2200" dirty="0">
                <a:latin typeface="Carlito"/>
                <a:cs typeface="Carlito"/>
              </a:rPr>
              <a:t>on </a:t>
            </a:r>
            <a:r>
              <a:rPr sz="2200" spc="-5" dirty="0">
                <a:latin typeface="Carlito"/>
                <a:cs typeface="Carlito"/>
              </a:rPr>
              <a:t>the  </a:t>
            </a:r>
            <a:r>
              <a:rPr sz="2200" spc="-20" dirty="0">
                <a:latin typeface="Carlito"/>
                <a:cs typeface="Carlito"/>
              </a:rPr>
              <a:t>forecast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annual</a:t>
            </a:r>
            <a:r>
              <a:rPr sz="2200" spc="1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demand.</a:t>
            </a:r>
            <a:endParaRPr sz="2200">
              <a:latin typeface="Carlito"/>
              <a:cs typeface="Carlito"/>
            </a:endParaRPr>
          </a:p>
          <a:p>
            <a:pPr>
              <a:spcBef>
                <a:spcPts val="35"/>
              </a:spcBef>
            </a:pPr>
            <a:endParaRPr sz="3000">
              <a:latin typeface="Carlito"/>
              <a:cs typeface="Carlito"/>
            </a:endParaRPr>
          </a:p>
          <a:p>
            <a:pPr marL="469900" indent="-457200" algn="just">
              <a:buAutoNum type="arabicParenR" startAt="4"/>
              <a:tabLst>
                <a:tab pos="469900" algn="l"/>
              </a:tabLst>
            </a:pPr>
            <a:r>
              <a:rPr sz="2200" b="1" spc="-20" dirty="0">
                <a:latin typeface="Carlito"/>
                <a:cs typeface="Carlito"/>
              </a:rPr>
              <a:t>Inventory</a:t>
            </a:r>
            <a:r>
              <a:rPr sz="2200" b="1" spc="35" dirty="0">
                <a:latin typeface="Carlito"/>
                <a:cs typeface="Carlito"/>
              </a:rPr>
              <a:t> </a:t>
            </a:r>
            <a:r>
              <a:rPr sz="2200" b="1" spc="-15" dirty="0">
                <a:latin typeface="Carlito"/>
                <a:cs typeface="Carlito"/>
              </a:rPr>
              <a:t>Control:</a:t>
            </a:r>
            <a:endParaRPr sz="2200">
              <a:latin typeface="Carlito"/>
              <a:cs typeface="Carlito"/>
            </a:endParaRPr>
          </a:p>
          <a:p>
            <a:pPr marL="469900" marR="5080" algn="just">
              <a:spcBef>
                <a:spcPts val="530"/>
              </a:spcBef>
            </a:pPr>
            <a:r>
              <a:rPr sz="2200" spc="-5" dirty="0">
                <a:latin typeface="Carlito"/>
                <a:cs typeface="Carlito"/>
              </a:rPr>
              <a:t>A </a:t>
            </a:r>
            <a:r>
              <a:rPr sz="2200" spc="-15" dirty="0">
                <a:latin typeface="Carlito"/>
                <a:cs typeface="Carlito"/>
              </a:rPr>
              <a:t>satisfactory </a:t>
            </a:r>
            <a:r>
              <a:rPr sz="2200" spc="-20" dirty="0">
                <a:latin typeface="Carlito"/>
                <a:cs typeface="Carlito"/>
              </a:rPr>
              <a:t>control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10" dirty="0">
                <a:latin typeface="Carlito"/>
                <a:cs typeface="Carlito"/>
              </a:rPr>
              <a:t>business </a:t>
            </a:r>
            <a:r>
              <a:rPr sz="2200" spc="-15" dirty="0">
                <a:latin typeface="Carlito"/>
                <a:cs typeface="Carlito"/>
              </a:rPr>
              <a:t>inventories, </a:t>
            </a:r>
            <a:r>
              <a:rPr sz="2200" spc="-25" dirty="0">
                <a:latin typeface="Carlito"/>
                <a:cs typeface="Carlito"/>
              </a:rPr>
              <a:t>raw </a:t>
            </a:r>
            <a:r>
              <a:rPr sz="2200" spc="-10" dirty="0">
                <a:latin typeface="Carlito"/>
                <a:cs typeface="Carlito"/>
              </a:rPr>
              <a:t>materials,  </a:t>
            </a:r>
            <a:r>
              <a:rPr sz="2200" spc="-15" dirty="0">
                <a:latin typeface="Carlito"/>
                <a:cs typeface="Carlito"/>
              </a:rPr>
              <a:t>intermediate </a:t>
            </a:r>
            <a:r>
              <a:rPr sz="2200" spc="-10" dirty="0">
                <a:latin typeface="Carlito"/>
                <a:cs typeface="Carlito"/>
              </a:rPr>
              <a:t>goods, </a:t>
            </a:r>
            <a:r>
              <a:rPr sz="2200" spc="-5" dirty="0">
                <a:latin typeface="Carlito"/>
                <a:cs typeface="Carlito"/>
              </a:rPr>
              <a:t>finished </a:t>
            </a:r>
            <a:r>
              <a:rPr sz="2200" spc="-10" dirty="0">
                <a:latin typeface="Carlito"/>
                <a:cs typeface="Carlito"/>
              </a:rPr>
              <a:t>product, </a:t>
            </a:r>
            <a:r>
              <a:rPr sz="2200" spc="-15" dirty="0">
                <a:latin typeface="Carlito"/>
                <a:cs typeface="Carlito"/>
              </a:rPr>
              <a:t>etc. </a:t>
            </a:r>
            <a:r>
              <a:rPr sz="2200" spc="-10" dirty="0">
                <a:latin typeface="Carlito"/>
                <a:cs typeface="Carlito"/>
              </a:rPr>
              <a:t>requires </a:t>
            </a:r>
            <a:r>
              <a:rPr sz="2200" spc="-15" dirty="0">
                <a:latin typeface="Carlito"/>
                <a:cs typeface="Carlito"/>
              </a:rPr>
              <a:t>satisfactory  </a:t>
            </a:r>
            <a:r>
              <a:rPr sz="2200" spc="-10" dirty="0">
                <a:latin typeface="Carlito"/>
                <a:cs typeface="Carlito"/>
              </a:rPr>
              <a:t>estimates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future requirements </a:t>
            </a:r>
            <a:r>
              <a:rPr sz="2200" spc="-5" dirty="0">
                <a:latin typeface="Carlito"/>
                <a:cs typeface="Carlito"/>
              </a:rPr>
              <a:t>which </a:t>
            </a:r>
            <a:r>
              <a:rPr sz="2200" spc="-15" dirty="0">
                <a:latin typeface="Carlito"/>
                <a:cs typeface="Carlito"/>
              </a:rPr>
              <a:t>can </a:t>
            </a:r>
            <a:r>
              <a:rPr sz="2200" spc="-5" dirty="0">
                <a:latin typeface="Carlito"/>
                <a:cs typeface="Carlito"/>
              </a:rPr>
              <a:t>be </a:t>
            </a:r>
            <a:r>
              <a:rPr sz="2200" spc="-15" dirty="0">
                <a:latin typeface="Carlito"/>
                <a:cs typeface="Carlito"/>
              </a:rPr>
              <a:t>traced  </a:t>
            </a:r>
            <a:r>
              <a:rPr sz="2200" spc="-10" dirty="0">
                <a:latin typeface="Carlito"/>
                <a:cs typeface="Carlito"/>
              </a:rPr>
              <a:t>through demand</a:t>
            </a:r>
            <a:r>
              <a:rPr sz="2200" spc="15" dirty="0">
                <a:latin typeface="Carlito"/>
                <a:cs typeface="Carlito"/>
              </a:rPr>
              <a:t> </a:t>
            </a:r>
            <a:r>
              <a:rPr sz="2200" spc="-15" dirty="0">
                <a:latin typeface="Carlito"/>
                <a:cs typeface="Carlito"/>
              </a:rPr>
              <a:t>forecasting.</a:t>
            </a:r>
            <a:endParaRPr sz="22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301300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2663" y="347383"/>
            <a:ext cx="9016219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/>
              <a:t>Importance </a:t>
            </a:r>
            <a:r>
              <a:rPr b="1" dirty="0"/>
              <a:t>of </a:t>
            </a:r>
            <a:r>
              <a:rPr b="1" spc="-5" dirty="0"/>
              <a:t>Demand</a:t>
            </a:r>
            <a:r>
              <a:rPr b="1" spc="-40" dirty="0"/>
              <a:t> </a:t>
            </a:r>
            <a:r>
              <a:rPr b="1" spc="-15" dirty="0"/>
              <a:t>Forecasting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4594" y="1244245"/>
            <a:ext cx="7614920" cy="337883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69900" indent="-457200" algn="just">
              <a:spcBef>
                <a:spcPts val="625"/>
              </a:spcBef>
              <a:buAutoNum type="arabicParenR" startAt="5"/>
              <a:tabLst>
                <a:tab pos="469900" algn="l"/>
              </a:tabLst>
            </a:pPr>
            <a:r>
              <a:rPr sz="2200" b="1" spc="-15" dirty="0">
                <a:latin typeface="Carlito"/>
                <a:cs typeface="Carlito"/>
              </a:rPr>
              <a:t>Economic </a:t>
            </a:r>
            <a:r>
              <a:rPr sz="2200" b="1" spc="-10" dirty="0">
                <a:latin typeface="Carlito"/>
                <a:cs typeface="Carlito"/>
              </a:rPr>
              <a:t>Planning and Policy</a:t>
            </a:r>
            <a:r>
              <a:rPr sz="2200" b="1" spc="110" dirty="0">
                <a:latin typeface="Carlito"/>
                <a:cs typeface="Carlito"/>
              </a:rPr>
              <a:t> </a:t>
            </a:r>
            <a:r>
              <a:rPr sz="2200" b="1" spc="-10" dirty="0">
                <a:latin typeface="Carlito"/>
                <a:cs typeface="Carlito"/>
              </a:rPr>
              <a:t>Making:</a:t>
            </a:r>
            <a:endParaRPr sz="2200">
              <a:latin typeface="Carlito"/>
              <a:cs typeface="Carlito"/>
            </a:endParaRPr>
          </a:p>
          <a:p>
            <a:pPr marL="469900" marR="5080" algn="just">
              <a:spcBef>
                <a:spcPts val="530"/>
              </a:spcBef>
            </a:pPr>
            <a:r>
              <a:rPr sz="2200" spc="-10" dirty="0">
                <a:latin typeface="Carlito"/>
                <a:cs typeface="Carlito"/>
              </a:rPr>
              <a:t>The government </a:t>
            </a:r>
            <a:r>
              <a:rPr sz="2200" spc="-15" dirty="0">
                <a:latin typeface="Carlito"/>
                <a:cs typeface="Carlito"/>
              </a:rPr>
              <a:t>can </a:t>
            </a:r>
            <a:r>
              <a:rPr sz="2200" spc="-10" dirty="0">
                <a:latin typeface="Carlito"/>
                <a:cs typeface="Carlito"/>
              </a:rPr>
              <a:t>determine </a:t>
            </a:r>
            <a:r>
              <a:rPr sz="2200" spc="-5" dirty="0">
                <a:latin typeface="Carlito"/>
                <a:cs typeface="Carlito"/>
              </a:rPr>
              <a:t>its import and </a:t>
            </a:r>
            <a:r>
              <a:rPr sz="2200" spc="-15" dirty="0">
                <a:latin typeface="Carlito"/>
                <a:cs typeface="Carlito"/>
              </a:rPr>
              <a:t>export </a:t>
            </a:r>
            <a:r>
              <a:rPr sz="2200" spc="-5" dirty="0">
                <a:latin typeface="Carlito"/>
                <a:cs typeface="Carlito"/>
              </a:rPr>
              <a:t>policies  in view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long-term </a:t>
            </a:r>
            <a:r>
              <a:rPr sz="2200" spc="-5" dirty="0">
                <a:latin typeface="Carlito"/>
                <a:cs typeface="Carlito"/>
              </a:rPr>
              <a:t>demand </a:t>
            </a:r>
            <a:r>
              <a:rPr sz="2200" spc="-15" dirty="0">
                <a:latin typeface="Carlito"/>
                <a:cs typeface="Carlito"/>
              </a:rPr>
              <a:t>forecasting </a:t>
            </a:r>
            <a:r>
              <a:rPr sz="2200" spc="-20" dirty="0">
                <a:latin typeface="Carlito"/>
                <a:cs typeface="Carlito"/>
              </a:rPr>
              <a:t>for </a:t>
            </a:r>
            <a:r>
              <a:rPr sz="2200" spc="-10" dirty="0">
                <a:latin typeface="Carlito"/>
                <a:cs typeface="Carlito"/>
              </a:rPr>
              <a:t>various goods  </a:t>
            </a:r>
            <a:r>
              <a:rPr sz="2200" spc="-5" dirty="0">
                <a:latin typeface="Carlito"/>
                <a:cs typeface="Carlito"/>
              </a:rPr>
              <a:t>in the</a:t>
            </a:r>
            <a:r>
              <a:rPr sz="2200" dirty="0">
                <a:latin typeface="Carlito"/>
                <a:cs typeface="Carlito"/>
              </a:rPr>
              <a:t> </a:t>
            </a:r>
            <a:r>
              <a:rPr sz="2200" spc="-30" dirty="0">
                <a:latin typeface="Carlito"/>
                <a:cs typeface="Carlito"/>
              </a:rPr>
              <a:t>country.</a:t>
            </a:r>
            <a:endParaRPr sz="2200">
              <a:latin typeface="Carlito"/>
              <a:cs typeface="Carlito"/>
            </a:endParaRPr>
          </a:p>
          <a:p>
            <a:pPr>
              <a:spcBef>
                <a:spcPts val="35"/>
              </a:spcBef>
            </a:pPr>
            <a:endParaRPr sz="3000">
              <a:latin typeface="Carlito"/>
              <a:cs typeface="Carlito"/>
            </a:endParaRPr>
          </a:p>
          <a:p>
            <a:pPr marL="469900" indent="-457200" algn="just">
              <a:buAutoNum type="arabicParenR" startAt="6"/>
              <a:tabLst>
                <a:tab pos="469900" algn="l"/>
              </a:tabLst>
            </a:pPr>
            <a:r>
              <a:rPr sz="2200" b="1" spc="-10" dirty="0">
                <a:latin typeface="Carlito"/>
                <a:cs typeface="Carlito"/>
              </a:rPr>
              <a:t>Growth and </a:t>
            </a:r>
            <a:r>
              <a:rPr sz="2200" b="1" spc="-5" dirty="0">
                <a:latin typeface="Carlito"/>
                <a:cs typeface="Carlito"/>
              </a:rPr>
              <a:t>Long- </a:t>
            </a:r>
            <a:r>
              <a:rPr sz="2200" b="1" spc="-15" dirty="0">
                <a:latin typeface="Carlito"/>
                <a:cs typeface="Carlito"/>
              </a:rPr>
              <a:t>term Investment</a:t>
            </a:r>
            <a:r>
              <a:rPr sz="2200" b="1" spc="110" dirty="0">
                <a:latin typeface="Carlito"/>
                <a:cs typeface="Carlito"/>
              </a:rPr>
              <a:t> </a:t>
            </a:r>
            <a:r>
              <a:rPr sz="2200" b="1" spc="-15" dirty="0">
                <a:latin typeface="Carlito"/>
                <a:cs typeface="Carlito"/>
              </a:rPr>
              <a:t>Programs:</a:t>
            </a:r>
            <a:endParaRPr sz="2200">
              <a:latin typeface="Carlito"/>
              <a:cs typeface="Carlito"/>
            </a:endParaRPr>
          </a:p>
          <a:p>
            <a:pPr marL="469900" marR="5080" algn="just">
              <a:spcBef>
                <a:spcPts val="530"/>
              </a:spcBef>
            </a:pPr>
            <a:r>
              <a:rPr sz="2200" spc="-10" dirty="0">
                <a:latin typeface="Carlito"/>
                <a:cs typeface="Carlito"/>
              </a:rPr>
              <a:t>Demand </a:t>
            </a:r>
            <a:r>
              <a:rPr sz="2200" spc="-15" dirty="0">
                <a:latin typeface="Carlito"/>
                <a:cs typeface="Carlito"/>
              </a:rPr>
              <a:t>forecasting </a:t>
            </a:r>
            <a:r>
              <a:rPr sz="2200" spc="-5" dirty="0">
                <a:latin typeface="Carlito"/>
                <a:cs typeface="Carlito"/>
              </a:rPr>
              <a:t>is necessary </a:t>
            </a:r>
            <a:r>
              <a:rPr sz="2200" spc="-20" dirty="0">
                <a:latin typeface="Carlito"/>
                <a:cs typeface="Carlito"/>
              </a:rPr>
              <a:t>for </a:t>
            </a:r>
            <a:r>
              <a:rPr sz="2200" spc="-10" dirty="0">
                <a:latin typeface="Carlito"/>
                <a:cs typeface="Carlito"/>
              </a:rPr>
              <a:t>determining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growth  </a:t>
            </a:r>
            <a:r>
              <a:rPr sz="2200" spc="-30" dirty="0">
                <a:latin typeface="Carlito"/>
                <a:cs typeface="Carlito"/>
              </a:rPr>
              <a:t>rate </a:t>
            </a:r>
            <a:r>
              <a:rPr sz="2200" dirty="0">
                <a:latin typeface="Carlito"/>
                <a:cs typeface="Carlito"/>
              </a:rPr>
              <a:t>of </a:t>
            </a:r>
            <a:r>
              <a:rPr sz="2200" spc="-5" dirty="0">
                <a:latin typeface="Carlito"/>
                <a:cs typeface="Carlito"/>
              </a:rPr>
              <a:t>the firm and its long-term </a:t>
            </a:r>
            <a:r>
              <a:rPr sz="2200" spc="-15" dirty="0">
                <a:latin typeface="Carlito"/>
                <a:cs typeface="Carlito"/>
              </a:rPr>
              <a:t>investment programs </a:t>
            </a:r>
            <a:r>
              <a:rPr sz="2200" spc="-5" dirty="0">
                <a:latin typeface="Carlito"/>
                <a:cs typeface="Carlito"/>
              </a:rPr>
              <a:t>and  planning.</a:t>
            </a:r>
            <a:endParaRPr sz="22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52944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6446" y="640889"/>
            <a:ext cx="10579260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2082164" marR="5080" indent="-2070100">
              <a:lnSpc>
                <a:spcPct val="100000"/>
              </a:lnSpc>
              <a:spcBef>
                <a:spcPts val="100"/>
              </a:spcBef>
            </a:pPr>
            <a:r>
              <a:rPr b="1" spc="-5" dirty="0"/>
              <a:t>Meaning </a:t>
            </a:r>
            <a:r>
              <a:rPr b="1" dirty="0"/>
              <a:t>&amp; </a:t>
            </a:r>
            <a:r>
              <a:rPr b="1" spc="-10" dirty="0"/>
              <a:t>Definition </a:t>
            </a:r>
            <a:r>
              <a:rPr b="1" dirty="0"/>
              <a:t>of </a:t>
            </a:r>
            <a:r>
              <a:rPr b="1" spc="-5" dirty="0"/>
              <a:t>Demand  </a:t>
            </a:r>
            <a:r>
              <a:rPr b="1" spc="-15" dirty="0"/>
              <a:t>Forecasting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94481" y="1713053"/>
            <a:ext cx="10961225" cy="32342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In </a:t>
            </a:r>
            <a:r>
              <a:rPr sz="2400" dirty="0"/>
              <a:t>the </a:t>
            </a:r>
            <a:r>
              <a:rPr sz="2400" spc="-15" dirty="0"/>
              <a:t>words </a:t>
            </a:r>
            <a:r>
              <a:rPr sz="2400" spc="-5" dirty="0"/>
              <a:t>of </a:t>
            </a:r>
            <a:r>
              <a:rPr sz="2400" b="1" spc="-5" dirty="0">
                <a:latin typeface="Carlito"/>
                <a:cs typeface="Carlito"/>
              </a:rPr>
              <a:t>Cundiff </a:t>
            </a:r>
            <a:r>
              <a:rPr sz="2400" b="1" dirty="0">
                <a:latin typeface="Carlito"/>
                <a:cs typeface="Carlito"/>
              </a:rPr>
              <a:t>and </a:t>
            </a:r>
            <a:r>
              <a:rPr sz="2400" b="1" spc="-5" dirty="0">
                <a:latin typeface="Carlito"/>
                <a:cs typeface="Carlito"/>
              </a:rPr>
              <a:t>Still, “Demand </a:t>
            </a:r>
            <a:r>
              <a:rPr sz="2400" b="1" spc="-15" dirty="0">
                <a:latin typeface="Carlito"/>
                <a:cs typeface="Carlito"/>
              </a:rPr>
              <a:t>forecasting </a:t>
            </a:r>
            <a:r>
              <a:rPr sz="2400" b="1" spc="-5" dirty="0">
                <a:latin typeface="Carlito"/>
                <a:cs typeface="Carlito"/>
              </a:rPr>
              <a:t>is  </a:t>
            </a:r>
            <a:r>
              <a:rPr sz="2400" b="1" dirty="0">
                <a:latin typeface="Carlito"/>
                <a:cs typeface="Carlito"/>
              </a:rPr>
              <a:t>an </a:t>
            </a:r>
            <a:r>
              <a:rPr sz="2400" b="1" spc="-15" dirty="0">
                <a:latin typeface="Carlito"/>
                <a:cs typeface="Carlito"/>
              </a:rPr>
              <a:t>estimate </a:t>
            </a:r>
            <a:r>
              <a:rPr sz="2400" b="1" dirty="0">
                <a:latin typeface="Carlito"/>
                <a:cs typeface="Carlito"/>
              </a:rPr>
              <a:t>of sales </a:t>
            </a:r>
            <a:r>
              <a:rPr sz="2400" b="1" spc="-5" dirty="0">
                <a:latin typeface="Carlito"/>
                <a:cs typeface="Carlito"/>
              </a:rPr>
              <a:t>during </a:t>
            </a:r>
            <a:r>
              <a:rPr sz="2400" b="1" dirty="0">
                <a:latin typeface="Carlito"/>
                <a:cs typeface="Carlito"/>
              </a:rPr>
              <a:t>a specified </a:t>
            </a:r>
            <a:r>
              <a:rPr sz="2400" b="1" spc="-10" dirty="0">
                <a:latin typeface="Carlito"/>
                <a:cs typeface="Carlito"/>
              </a:rPr>
              <a:t>future </a:t>
            </a:r>
            <a:r>
              <a:rPr sz="2400" b="1" dirty="0">
                <a:latin typeface="Carlito"/>
                <a:cs typeface="Carlito"/>
              </a:rPr>
              <a:t>period  based on </a:t>
            </a:r>
            <a:r>
              <a:rPr sz="2400" b="1" spc="-5" dirty="0">
                <a:latin typeface="Carlito"/>
                <a:cs typeface="Carlito"/>
              </a:rPr>
              <a:t>proposed </a:t>
            </a:r>
            <a:r>
              <a:rPr sz="2400" b="1" spc="-15" dirty="0">
                <a:latin typeface="Carlito"/>
                <a:cs typeface="Carlito"/>
              </a:rPr>
              <a:t>marketing </a:t>
            </a:r>
            <a:r>
              <a:rPr sz="2400" b="1" spc="-5" dirty="0">
                <a:latin typeface="Carlito"/>
                <a:cs typeface="Carlito"/>
              </a:rPr>
              <a:t>plan </a:t>
            </a:r>
            <a:r>
              <a:rPr sz="2400" b="1" dirty="0">
                <a:latin typeface="Carlito"/>
                <a:cs typeface="Carlito"/>
              </a:rPr>
              <a:t>and a set of </a:t>
            </a:r>
            <a:r>
              <a:rPr sz="2400" b="1" spc="-5" dirty="0">
                <a:latin typeface="Carlito"/>
                <a:cs typeface="Carlito"/>
              </a:rPr>
              <a:t>particular  </a:t>
            </a:r>
            <a:r>
              <a:rPr sz="2400" b="1" spc="-10" dirty="0">
                <a:latin typeface="Carlito"/>
                <a:cs typeface="Carlito"/>
              </a:rPr>
              <a:t>uncontrollable </a:t>
            </a:r>
            <a:r>
              <a:rPr sz="2400" b="1" dirty="0">
                <a:latin typeface="Carlito"/>
                <a:cs typeface="Carlito"/>
              </a:rPr>
              <a:t>and </a:t>
            </a:r>
            <a:r>
              <a:rPr sz="2400" b="1" spc="-10" dirty="0">
                <a:latin typeface="Carlito"/>
                <a:cs typeface="Carlito"/>
              </a:rPr>
              <a:t>competitive</a:t>
            </a:r>
            <a:r>
              <a:rPr sz="2400" b="1" spc="-15" dirty="0">
                <a:latin typeface="Carlito"/>
                <a:cs typeface="Carlito"/>
              </a:rPr>
              <a:t> </a:t>
            </a:r>
            <a:r>
              <a:rPr sz="2400" b="1" spc="-35" dirty="0">
                <a:latin typeface="Carlito"/>
                <a:cs typeface="Carlito"/>
              </a:rPr>
              <a:t>forces.”</a:t>
            </a:r>
            <a:endParaRPr sz="2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00" dirty="0">
              <a:latin typeface="Carlito"/>
              <a:cs typeface="Carlito"/>
            </a:endParaRPr>
          </a:p>
          <a:p>
            <a:pPr marL="12700" marR="5715" algn="just">
              <a:lnSpc>
                <a:spcPct val="100000"/>
              </a:lnSpc>
            </a:pPr>
            <a:r>
              <a:rPr sz="2400" spc="-5" dirty="0"/>
              <a:t>Demand </a:t>
            </a:r>
            <a:r>
              <a:rPr sz="2400" spc="-15" dirty="0"/>
              <a:t>forecasting </a:t>
            </a:r>
            <a:r>
              <a:rPr sz="2400" spc="-5" dirty="0"/>
              <a:t>enables </a:t>
            </a:r>
            <a:r>
              <a:rPr sz="2400" dirty="0"/>
              <a:t>an </a:t>
            </a:r>
            <a:r>
              <a:rPr sz="2400" spc="-15" dirty="0"/>
              <a:t>organization to </a:t>
            </a:r>
            <a:r>
              <a:rPr sz="2400" spc="-30" dirty="0"/>
              <a:t>take  </a:t>
            </a:r>
            <a:r>
              <a:rPr sz="2400" spc="-10" dirty="0"/>
              <a:t>various </a:t>
            </a:r>
            <a:r>
              <a:rPr sz="2400" spc="-5" dirty="0"/>
              <a:t>business decisions, such </a:t>
            </a:r>
            <a:r>
              <a:rPr sz="2400" dirty="0"/>
              <a:t>as </a:t>
            </a:r>
            <a:r>
              <a:rPr sz="2400" spc="-5" dirty="0"/>
              <a:t>planning </a:t>
            </a:r>
            <a:r>
              <a:rPr sz="2400" dirty="0"/>
              <a:t>the  </a:t>
            </a:r>
            <a:r>
              <a:rPr sz="2400" spc="-10" dirty="0"/>
              <a:t>production process, </a:t>
            </a:r>
            <a:r>
              <a:rPr sz="2400" spc="-5" dirty="0"/>
              <a:t>purchasing </a:t>
            </a:r>
            <a:r>
              <a:rPr sz="2400" spc="-30" dirty="0"/>
              <a:t>raw </a:t>
            </a:r>
            <a:r>
              <a:rPr sz="2400" spc="-10" dirty="0"/>
              <a:t>materials,</a:t>
            </a:r>
            <a:r>
              <a:rPr sz="2400" spc="95" dirty="0"/>
              <a:t> </a:t>
            </a:r>
            <a:r>
              <a:rPr sz="2400" spc="-5" dirty="0"/>
              <a:t>managing</a:t>
            </a:r>
            <a:r>
              <a:rPr lang="en-US" sz="2400" spc="-5" dirty="0"/>
              <a:t> funds and deciding the price of the product . An </a:t>
            </a:r>
            <a:r>
              <a:rPr lang="en-US" sz="2400" spc="-5" dirty="0" err="1"/>
              <a:t>organisation</a:t>
            </a:r>
            <a:r>
              <a:rPr lang="en-US" sz="2400" spc="-5" dirty="0"/>
              <a:t> can forecast demand by making own estimates or taking the help of specialized consultants or market research agencies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802327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8572" y="372734"/>
            <a:ext cx="10648709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/>
              <a:t>METHODS OF DEMAND</a:t>
            </a:r>
            <a:r>
              <a:rPr b="1" spc="-25" dirty="0"/>
              <a:t> </a:t>
            </a:r>
            <a:r>
              <a:rPr b="1" spc="-15" dirty="0"/>
              <a:t>FORECASTING</a:t>
            </a:r>
          </a:p>
        </p:txBody>
      </p:sp>
      <p:sp>
        <p:nvSpPr>
          <p:cNvPr id="3" name="object 3"/>
          <p:cNvSpPr/>
          <p:nvPr/>
        </p:nvSpPr>
        <p:spPr>
          <a:xfrm>
            <a:off x="3886200" y="1371600"/>
            <a:ext cx="6553200" cy="518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8190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30118"/>
            <a:ext cx="10232020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890395" marR="5080" indent="-1878330">
              <a:lnSpc>
                <a:spcPct val="100000"/>
              </a:lnSpc>
              <a:spcBef>
                <a:spcPts val="100"/>
              </a:spcBef>
            </a:pPr>
            <a:r>
              <a:rPr dirty="0"/>
              <a:t>A) </a:t>
            </a:r>
            <a:r>
              <a:rPr b="1" spc="-10" dirty="0"/>
              <a:t>Qualitative </a:t>
            </a:r>
            <a:r>
              <a:rPr b="1" spc="-35" dirty="0"/>
              <a:t>Techniques/ </a:t>
            </a:r>
            <a:r>
              <a:rPr b="1" spc="-5" dirty="0"/>
              <a:t>Opinion  </a:t>
            </a:r>
            <a:r>
              <a:rPr b="1" spc="-10" dirty="0"/>
              <a:t>Polling</a:t>
            </a:r>
            <a:r>
              <a:rPr b="1" spc="5" dirty="0"/>
              <a:t> </a:t>
            </a:r>
            <a:r>
              <a:rPr b="1" spc="-1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8183" y="1397159"/>
            <a:ext cx="11088546" cy="4960332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marR="5080" algn="just">
              <a:lnSpc>
                <a:spcPts val="3020"/>
              </a:lnSpc>
              <a:spcBef>
                <a:spcPts val="480"/>
              </a:spcBef>
              <a:buChar char="-"/>
              <a:tabLst>
                <a:tab pos="574040" algn="l"/>
              </a:tabLst>
            </a:pPr>
            <a:r>
              <a:rPr sz="2800" spc="-5" dirty="0">
                <a:latin typeface="Carlito"/>
                <a:cs typeface="Carlito"/>
              </a:rPr>
              <a:t>In this method, the opinion of the </a:t>
            </a:r>
            <a:r>
              <a:rPr sz="2800" spc="-20" dirty="0">
                <a:latin typeface="Carlito"/>
                <a:cs typeface="Carlito"/>
              </a:rPr>
              <a:t>buyers, </a:t>
            </a:r>
            <a:r>
              <a:rPr sz="2800" spc="-5" dirty="0">
                <a:latin typeface="Carlito"/>
                <a:cs typeface="Carlito"/>
              </a:rPr>
              <a:t>sales  </a:t>
            </a:r>
            <a:r>
              <a:rPr sz="2800" spc="-25" dirty="0">
                <a:latin typeface="Carlito"/>
                <a:cs typeface="Carlito"/>
              </a:rPr>
              <a:t>force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15" dirty="0">
                <a:latin typeface="Carlito"/>
                <a:cs typeface="Carlito"/>
              </a:rPr>
              <a:t>expert </a:t>
            </a:r>
            <a:r>
              <a:rPr sz="2800" spc="-5" dirty="0">
                <a:latin typeface="Carlito"/>
                <a:cs typeface="Carlito"/>
              </a:rPr>
              <a:t>could be </a:t>
            </a:r>
            <a:r>
              <a:rPr sz="2800" spc="-20" dirty="0">
                <a:latin typeface="Carlito"/>
                <a:cs typeface="Carlito"/>
              </a:rPr>
              <a:t>gathered </a:t>
            </a:r>
            <a:r>
              <a:rPr sz="2800" spc="-15" dirty="0">
                <a:latin typeface="Carlito"/>
                <a:cs typeface="Carlito"/>
              </a:rPr>
              <a:t>to </a:t>
            </a:r>
            <a:r>
              <a:rPr sz="2800" spc="-10" dirty="0">
                <a:latin typeface="Carlito"/>
                <a:cs typeface="Carlito"/>
              </a:rPr>
              <a:t>determine 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emerging trend in </a:t>
            </a:r>
            <a:r>
              <a:rPr sz="2800" spc="-5" dirty="0">
                <a:latin typeface="Carlito"/>
                <a:cs typeface="Carlito"/>
              </a:rPr>
              <a:t>the</a:t>
            </a:r>
            <a:r>
              <a:rPr sz="2800" spc="50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market.</a:t>
            </a:r>
            <a:endParaRPr sz="2800" dirty="0">
              <a:latin typeface="Carlito"/>
              <a:cs typeface="Carlito"/>
            </a:endParaRPr>
          </a:p>
          <a:p>
            <a:pPr marL="546100" indent="-190500" algn="just">
              <a:spcBef>
                <a:spcPts val="300"/>
              </a:spcBef>
              <a:buChar char="-"/>
              <a:tabLst>
                <a:tab pos="546100" algn="l"/>
              </a:tabLst>
            </a:pPr>
            <a:r>
              <a:rPr sz="2800" spc="-10" dirty="0">
                <a:latin typeface="Carlito"/>
                <a:cs typeface="Carlito"/>
              </a:rPr>
              <a:t>Suited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10" dirty="0">
                <a:latin typeface="Carlito"/>
                <a:cs typeface="Carlito"/>
              </a:rPr>
              <a:t>short term demand</a:t>
            </a:r>
            <a:r>
              <a:rPr sz="2800" spc="105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forecasting.</a:t>
            </a:r>
            <a:endParaRPr sz="2800" dirty="0">
              <a:latin typeface="Carlito"/>
              <a:cs typeface="Carlito"/>
            </a:endParaRPr>
          </a:p>
          <a:p>
            <a:pPr marL="355600" marR="5080" algn="just">
              <a:lnSpc>
                <a:spcPts val="3020"/>
              </a:lnSpc>
              <a:spcBef>
                <a:spcPts val="720"/>
              </a:spcBef>
            </a:pPr>
            <a:r>
              <a:rPr sz="2800" spc="-5" dirty="0">
                <a:latin typeface="Carlito"/>
                <a:cs typeface="Carlito"/>
              </a:rPr>
              <a:t>-Demand </a:t>
            </a:r>
            <a:r>
              <a:rPr sz="2800" spc="-20" dirty="0">
                <a:latin typeface="Carlito"/>
                <a:cs typeface="Carlito"/>
              </a:rPr>
              <a:t>forecasting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15" dirty="0">
                <a:latin typeface="Carlito"/>
                <a:cs typeface="Carlito"/>
              </a:rPr>
              <a:t>new product </a:t>
            </a:r>
            <a:r>
              <a:rPr sz="2800" spc="-10" dirty="0">
                <a:latin typeface="Carlito"/>
                <a:cs typeface="Carlito"/>
              </a:rPr>
              <a:t>can </a:t>
            </a:r>
            <a:r>
              <a:rPr sz="2800" spc="-5" dirty="0">
                <a:latin typeface="Carlito"/>
                <a:cs typeface="Carlito"/>
              </a:rPr>
              <a:t>b made  </a:t>
            </a:r>
            <a:r>
              <a:rPr sz="2800" spc="-15" dirty="0">
                <a:latin typeface="Carlito"/>
                <a:cs typeface="Carlito"/>
              </a:rPr>
              <a:t>by qualitative</a:t>
            </a:r>
            <a:r>
              <a:rPr sz="2800" spc="2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techniques.</a:t>
            </a:r>
            <a:endParaRPr sz="2800" dirty="0">
              <a:latin typeface="Carlito"/>
              <a:cs typeface="Carlito"/>
            </a:endParaRPr>
          </a:p>
          <a:p>
            <a:pPr>
              <a:spcBef>
                <a:spcPts val="45"/>
              </a:spcBef>
            </a:pPr>
            <a:endParaRPr sz="3550" dirty="0">
              <a:latin typeface="Carlito"/>
              <a:cs typeface="Carlito"/>
            </a:endParaRPr>
          </a:p>
          <a:p>
            <a:pPr marL="355600" marR="5080" algn="just">
              <a:lnSpc>
                <a:spcPts val="3020"/>
              </a:lnSpc>
            </a:pPr>
            <a:r>
              <a:rPr sz="2800" spc="-10" dirty="0">
                <a:latin typeface="Carlito"/>
                <a:cs typeface="Carlito"/>
              </a:rPr>
              <a:t>The </a:t>
            </a:r>
            <a:r>
              <a:rPr sz="2800" spc="-5" dirty="0">
                <a:latin typeface="Carlito"/>
                <a:cs typeface="Carlito"/>
              </a:rPr>
              <a:t>opinion </a:t>
            </a:r>
            <a:r>
              <a:rPr sz="2800" spc="-10" dirty="0">
                <a:latin typeface="Carlito"/>
                <a:cs typeface="Carlito"/>
              </a:rPr>
              <a:t>polling </a:t>
            </a:r>
            <a:r>
              <a:rPr sz="2800" spc="-5" dirty="0">
                <a:latin typeface="Carlito"/>
                <a:cs typeface="Carlito"/>
              </a:rPr>
              <a:t>methods of </a:t>
            </a:r>
            <a:r>
              <a:rPr sz="2800" spc="-10" dirty="0">
                <a:latin typeface="Carlito"/>
                <a:cs typeface="Carlito"/>
              </a:rPr>
              <a:t>demand  </a:t>
            </a:r>
            <a:r>
              <a:rPr sz="2800" spc="-20" dirty="0">
                <a:latin typeface="Carlito"/>
                <a:cs typeface="Carlito"/>
              </a:rPr>
              <a:t>forecasting are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15" dirty="0">
                <a:latin typeface="Carlito"/>
                <a:cs typeface="Carlito"/>
              </a:rPr>
              <a:t>following</a:t>
            </a:r>
            <a:r>
              <a:rPr sz="2800" spc="4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kinds:</a:t>
            </a:r>
            <a:endParaRPr sz="2800" dirty="0">
              <a:latin typeface="Carlito"/>
              <a:cs typeface="Carlito"/>
            </a:endParaRPr>
          </a:p>
          <a:p>
            <a:pPr>
              <a:spcBef>
                <a:spcPts val="25"/>
              </a:spcBef>
            </a:pPr>
            <a:endParaRPr sz="3250" dirty="0">
              <a:latin typeface="Carlito"/>
              <a:cs typeface="Carlito"/>
            </a:endParaRPr>
          </a:p>
          <a:p>
            <a:pPr marL="527685" indent="-515620">
              <a:spcBef>
                <a:spcPts val="5"/>
              </a:spcBef>
              <a:buAutoNum type="arabicParenR"/>
              <a:tabLst>
                <a:tab pos="527685" algn="l"/>
                <a:tab pos="528320" algn="l"/>
              </a:tabLst>
            </a:pPr>
            <a:r>
              <a:rPr sz="2800" spc="-10" dirty="0">
                <a:latin typeface="Carlito"/>
                <a:cs typeface="Carlito"/>
              </a:rPr>
              <a:t>Consumer Survey</a:t>
            </a:r>
            <a:r>
              <a:rPr sz="2800" spc="5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Method</a:t>
            </a:r>
            <a:endParaRPr sz="2800" dirty="0">
              <a:latin typeface="Carlito"/>
              <a:cs typeface="Carlito"/>
            </a:endParaRPr>
          </a:p>
          <a:p>
            <a:pPr marL="527685" indent="-515620">
              <a:spcBef>
                <a:spcPts val="335"/>
              </a:spcBef>
              <a:buAutoNum type="arabicParenR"/>
              <a:tabLst>
                <a:tab pos="527685" algn="l"/>
                <a:tab pos="528320" algn="l"/>
              </a:tabLst>
            </a:pPr>
            <a:r>
              <a:rPr sz="2800" spc="-5" dirty="0">
                <a:latin typeface="Carlito"/>
                <a:cs typeface="Carlito"/>
              </a:rPr>
              <a:t>Sales </a:t>
            </a:r>
            <a:r>
              <a:rPr sz="2800" spc="-20" dirty="0">
                <a:latin typeface="Carlito"/>
                <a:cs typeface="Carlito"/>
              </a:rPr>
              <a:t>Force </a:t>
            </a:r>
            <a:r>
              <a:rPr sz="2800" spc="-10" dirty="0">
                <a:latin typeface="Carlito"/>
                <a:cs typeface="Carlito"/>
              </a:rPr>
              <a:t>Opinion</a:t>
            </a:r>
            <a:r>
              <a:rPr sz="2800" spc="5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Method</a:t>
            </a:r>
            <a:endParaRPr sz="2800" dirty="0">
              <a:latin typeface="Carlito"/>
              <a:cs typeface="Carlito"/>
            </a:endParaRPr>
          </a:p>
          <a:p>
            <a:pPr marL="527685" indent="-515620">
              <a:spcBef>
                <a:spcPts val="335"/>
              </a:spcBef>
              <a:buAutoNum type="arabicParenR"/>
              <a:tabLst>
                <a:tab pos="527685" algn="l"/>
                <a:tab pos="528320" algn="l"/>
              </a:tabLst>
            </a:pPr>
            <a:r>
              <a:rPr sz="2800" spc="-10" dirty="0">
                <a:latin typeface="Carlito"/>
                <a:cs typeface="Carlito"/>
              </a:rPr>
              <a:t>Delphi</a:t>
            </a:r>
            <a:r>
              <a:rPr sz="2800" spc="2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Method</a:t>
            </a:r>
            <a:endParaRPr sz="28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796383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8653" y="392992"/>
            <a:ext cx="10197296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1) </a:t>
            </a:r>
            <a:r>
              <a:rPr b="1" spc="-5" dirty="0"/>
              <a:t>Consumer </a:t>
            </a:r>
            <a:r>
              <a:rPr b="1" spc="-10" dirty="0"/>
              <a:t>Survey</a:t>
            </a:r>
            <a:r>
              <a:rPr b="1" spc="-40" dirty="0"/>
              <a:t> </a:t>
            </a:r>
            <a:r>
              <a:rPr b="1" spc="-5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17495" y="1308861"/>
            <a:ext cx="727455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  <a:tabLst>
                <a:tab pos="979805" algn="l"/>
                <a:tab pos="1239520" algn="l"/>
                <a:tab pos="1623695" algn="l"/>
                <a:tab pos="2089785" algn="l"/>
                <a:tab pos="2413000" algn="l"/>
                <a:tab pos="3022600" algn="l"/>
                <a:tab pos="3118485" algn="l"/>
                <a:tab pos="3409950" algn="l"/>
                <a:tab pos="3958590" algn="l"/>
                <a:tab pos="4272280" algn="l"/>
                <a:tab pos="4632325" algn="l"/>
                <a:tab pos="4714240" algn="l"/>
                <a:tab pos="5177790" algn="l"/>
                <a:tab pos="5942965" algn="l"/>
                <a:tab pos="6542405" algn="l"/>
                <a:tab pos="6763384" algn="l"/>
              </a:tabLst>
            </a:pPr>
            <a:r>
              <a:rPr sz="2400" spc="-5" dirty="0">
                <a:latin typeface="Carlito"/>
                <a:cs typeface="Carlito"/>
              </a:rPr>
              <a:t>Su</a:t>
            </a:r>
            <a:r>
              <a:rPr sz="2400" spc="25" dirty="0">
                <a:latin typeface="Carlito"/>
                <a:cs typeface="Carlito"/>
              </a:rPr>
              <a:t>r</a:t>
            </a:r>
            <a:r>
              <a:rPr sz="2400" spc="-30" dirty="0">
                <a:latin typeface="Carlito"/>
                <a:cs typeface="Carlito"/>
              </a:rPr>
              <a:t>v</a:t>
            </a:r>
            <a:r>
              <a:rPr sz="2400" dirty="0">
                <a:latin typeface="Carlito"/>
                <a:cs typeface="Carlito"/>
              </a:rPr>
              <a:t>ey	me</a:t>
            </a:r>
            <a:r>
              <a:rPr sz="2400" spc="-20" dirty="0">
                <a:latin typeface="Carlito"/>
                <a:cs typeface="Carlito"/>
              </a:rPr>
              <a:t>t</a:t>
            </a:r>
            <a:r>
              <a:rPr sz="2400" spc="-5" dirty="0">
                <a:latin typeface="Carlito"/>
                <a:cs typeface="Carlito"/>
              </a:rPr>
              <a:t>ho</a:t>
            </a:r>
            <a:r>
              <a:rPr sz="2400" dirty="0">
                <a:latin typeface="Carlito"/>
                <a:cs typeface="Carlito"/>
              </a:rPr>
              <a:t>d	is	</a:t>
            </a:r>
            <a:r>
              <a:rPr sz="2400" spc="-5" dirty="0">
                <a:latin typeface="Carlito"/>
                <a:cs typeface="Carlito"/>
              </a:rPr>
              <a:t>on</a:t>
            </a:r>
            <a:r>
              <a:rPr sz="2400" dirty="0">
                <a:latin typeface="Carlito"/>
                <a:cs typeface="Carlito"/>
              </a:rPr>
              <a:t>e	</a:t>
            </a:r>
            <a:r>
              <a:rPr sz="2400" spc="-10" dirty="0">
                <a:latin typeface="Carlito"/>
                <a:cs typeface="Carlito"/>
              </a:rPr>
              <a:t>o</a:t>
            </a:r>
            <a:r>
              <a:rPr sz="2400" dirty="0">
                <a:latin typeface="Carlito"/>
                <a:cs typeface="Carlito"/>
              </a:rPr>
              <a:t>f	the	mo</a:t>
            </a:r>
            <a:r>
              <a:rPr sz="2400" spc="-30" dirty="0">
                <a:latin typeface="Carlito"/>
                <a:cs typeface="Carlito"/>
              </a:rPr>
              <a:t>s</a:t>
            </a:r>
            <a:r>
              <a:rPr sz="2400" dirty="0">
                <a:latin typeface="Carlito"/>
                <a:cs typeface="Carlito"/>
              </a:rPr>
              <a:t>t		</a:t>
            </a:r>
            <a:r>
              <a:rPr sz="2400" spc="-20" dirty="0">
                <a:latin typeface="Carlito"/>
                <a:cs typeface="Carlito"/>
              </a:rPr>
              <a:t>c</a:t>
            </a:r>
            <a:r>
              <a:rPr sz="2400" spc="-5" dirty="0">
                <a:latin typeface="Carlito"/>
                <a:cs typeface="Carlito"/>
              </a:rPr>
              <a:t>ommo</a:t>
            </a:r>
            <a:r>
              <a:rPr sz="2400" dirty="0">
                <a:latin typeface="Carlito"/>
                <a:cs typeface="Carlito"/>
              </a:rPr>
              <a:t>n	</a:t>
            </a:r>
            <a:r>
              <a:rPr sz="2400" spc="-10" dirty="0">
                <a:latin typeface="Carlito"/>
                <a:cs typeface="Carlito"/>
              </a:rPr>
              <a:t>a</a:t>
            </a:r>
            <a:r>
              <a:rPr sz="2400" spc="-5" dirty="0">
                <a:latin typeface="Carlito"/>
                <a:cs typeface="Carlito"/>
              </a:rPr>
              <a:t>n</a:t>
            </a:r>
            <a:r>
              <a:rPr sz="2400" dirty="0">
                <a:latin typeface="Carlito"/>
                <a:cs typeface="Carlito"/>
              </a:rPr>
              <a:t>d	</a:t>
            </a:r>
            <a:r>
              <a:rPr sz="2400" spc="-5" dirty="0">
                <a:latin typeface="Carlito"/>
                <a:cs typeface="Carlito"/>
              </a:rPr>
              <a:t>d</a:t>
            </a:r>
            <a:r>
              <a:rPr sz="2400" dirty="0">
                <a:latin typeface="Carlito"/>
                <a:cs typeface="Carlito"/>
              </a:rPr>
              <a:t>i</a:t>
            </a:r>
            <a:r>
              <a:rPr sz="2400" spc="-35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e</a:t>
            </a:r>
            <a:r>
              <a:rPr sz="2400" spc="5" dirty="0">
                <a:latin typeface="Carlito"/>
                <a:cs typeface="Carlito"/>
              </a:rPr>
              <a:t>c</a:t>
            </a:r>
            <a:r>
              <a:rPr sz="2400" dirty="0">
                <a:latin typeface="Carlito"/>
                <a:cs typeface="Carlito"/>
              </a:rPr>
              <a:t>t  meth</a:t>
            </a:r>
            <a:r>
              <a:rPr sz="2400" spc="-10" dirty="0">
                <a:latin typeface="Carlito"/>
                <a:cs typeface="Carlito"/>
              </a:rPr>
              <a:t>o</a:t>
            </a:r>
            <a:r>
              <a:rPr sz="2400" spc="-5" dirty="0">
                <a:latin typeface="Carlito"/>
                <a:cs typeface="Carlito"/>
              </a:rPr>
              <a:t>d</a:t>
            </a:r>
            <a:r>
              <a:rPr sz="2400" dirty="0">
                <a:latin typeface="Carlito"/>
                <a:cs typeface="Carlito"/>
              </a:rPr>
              <a:t>s	</a:t>
            </a:r>
            <a:r>
              <a:rPr sz="2400" spc="-10" dirty="0">
                <a:latin typeface="Carlito"/>
                <a:cs typeface="Carlito"/>
              </a:rPr>
              <a:t>o</a:t>
            </a:r>
            <a:r>
              <a:rPr sz="2400" dirty="0">
                <a:latin typeface="Carlito"/>
                <a:cs typeface="Carlito"/>
              </a:rPr>
              <a:t>f	</a:t>
            </a:r>
            <a:r>
              <a:rPr sz="2400" spc="-50" dirty="0">
                <a:latin typeface="Carlito"/>
                <a:cs typeface="Carlito"/>
              </a:rPr>
              <a:t>f</a:t>
            </a:r>
            <a:r>
              <a:rPr sz="2400" spc="-5" dirty="0">
                <a:latin typeface="Carlito"/>
                <a:cs typeface="Carlito"/>
              </a:rPr>
              <a:t>o</a:t>
            </a:r>
            <a:r>
              <a:rPr sz="2400" spc="-40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e</a:t>
            </a:r>
            <a:r>
              <a:rPr sz="2400" spc="-15" dirty="0">
                <a:latin typeface="Carlito"/>
                <a:cs typeface="Carlito"/>
              </a:rPr>
              <a:t>c</a:t>
            </a:r>
            <a:r>
              <a:rPr sz="2400" dirty="0">
                <a:latin typeface="Carlito"/>
                <a:cs typeface="Carlito"/>
              </a:rPr>
              <a:t>a</a:t>
            </a:r>
            <a:r>
              <a:rPr sz="2400" spc="-25" dirty="0">
                <a:latin typeface="Carlito"/>
                <a:cs typeface="Carlito"/>
              </a:rPr>
              <a:t>s</a:t>
            </a:r>
            <a:r>
              <a:rPr sz="2400" dirty="0">
                <a:latin typeface="Carlito"/>
                <a:cs typeface="Carlito"/>
              </a:rPr>
              <a:t>ti</a:t>
            </a:r>
            <a:r>
              <a:rPr sz="2400" spc="-5" dirty="0">
                <a:latin typeface="Carlito"/>
                <a:cs typeface="Carlito"/>
              </a:rPr>
              <a:t>n</a:t>
            </a:r>
            <a:r>
              <a:rPr sz="2400" dirty="0">
                <a:latin typeface="Carlito"/>
                <a:cs typeface="Carlito"/>
              </a:rPr>
              <a:t>g		</a:t>
            </a:r>
            <a:r>
              <a:rPr sz="2400" spc="-5" dirty="0">
                <a:latin typeface="Carlito"/>
                <a:cs typeface="Carlito"/>
              </a:rPr>
              <a:t>de</a:t>
            </a:r>
            <a:r>
              <a:rPr sz="2400" dirty="0">
                <a:latin typeface="Carlito"/>
                <a:cs typeface="Carlito"/>
              </a:rPr>
              <a:t>mand	in	the	</a:t>
            </a:r>
            <a:r>
              <a:rPr sz="2400" spc="-5" dirty="0">
                <a:latin typeface="Carlito"/>
                <a:cs typeface="Carlito"/>
              </a:rPr>
              <a:t>sh</a:t>
            </a:r>
            <a:r>
              <a:rPr sz="2400" spc="-10" dirty="0">
                <a:latin typeface="Carlito"/>
                <a:cs typeface="Carlito"/>
              </a:rPr>
              <a:t>o</a:t>
            </a:r>
            <a:r>
              <a:rPr sz="2400" dirty="0">
                <a:latin typeface="Carlito"/>
                <a:cs typeface="Carlito"/>
              </a:rPr>
              <a:t>rt	</a:t>
            </a:r>
            <a:r>
              <a:rPr sz="2400" spc="-445" dirty="0">
                <a:latin typeface="Carlito"/>
                <a:cs typeface="Carlito"/>
              </a:rPr>
              <a:t> </a:t>
            </a:r>
            <a:r>
              <a:rPr sz="2400" spc="-40" dirty="0">
                <a:latin typeface="Carlito"/>
                <a:cs typeface="Carlito"/>
              </a:rPr>
              <a:t>t</a:t>
            </a:r>
            <a:r>
              <a:rPr sz="2400" dirty="0">
                <a:latin typeface="Carlito"/>
                <a:cs typeface="Carlito"/>
              </a:rPr>
              <a:t>e</a:t>
            </a:r>
            <a:r>
              <a:rPr sz="2400" spc="5" dirty="0">
                <a:latin typeface="Carlito"/>
                <a:cs typeface="Carlito"/>
              </a:rPr>
              <a:t>rm</a:t>
            </a:r>
            <a:r>
              <a:rPr sz="2400" dirty="0">
                <a:latin typeface="Carlito"/>
                <a:cs typeface="Carlito"/>
              </a:rPr>
              <a:t>.	</a:t>
            </a:r>
            <a:r>
              <a:rPr sz="2400" spc="-5" dirty="0">
                <a:latin typeface="Carlito"/>
                <a:cs typeface="Carlito"/>
              </a:rPr>
              <a:t>Th</a:t>
            </a:r>
            <a:r>
              <a:rPr sz="2400" dirty="0">
                <a:latin typeface="Carlito"/>
                <a:cs typeface="Carlito"/>
              </a:rPr>
              <a:t>is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317495" y="2406522"/>
            <a:ext cx="67557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  <a:tabLst>
                <a:tab pos="1565910" algn="l"/>
                <a:tab pos="1844675" algn="l"/>
                <a:tab pos="2244090" algn="l"/>
                <a:tab pos="3046730" algn="l"/>
                <a:tab pos="3266440" algn="l"/>
                <a:tab pos="4499610" algn="l"/>
                <a:tab pos="4580255" algn="l"/>
                <a:tab pos="5028565" algn="l"/>
                <a:tab pos="5354955" algn="l"/>
                <a:tab pos="5690235" algn="l"/>
              </a:tabLst>
            </a:pPr>
            <a:r>
              <a:rPr sz="2400" spc="-20" dirty="0">
                <a:latin typeface="Carlito"/>
                <a:cs typeface="Carlito"/>
              </a:rPr>
              <a:t>c</a:t>
            </a:r>
            <a:r>
              <a:rPr sz="2400" spc="-5" dirty="0">
                <a:latin typeface="Carlito"/>
                <a:cs typeface="Carlito"/>
              </a:rPr>
              <a:t>on</a:t>
            </a:r>
            <a:r>
              <a:rPr sz="2400" spc="-10" dirty="0">
                <a:latin typeface="Carlito"/>
                <a:cs typeface="Carlito"/>
              </a:rPr>
              <a:t>s</a:t>
            </a:r>
            <a:r>
              <a:rPr sz="2400" spc="-5" dirty="0">
                <a:latin typeface="Carlito"/>
                <a:cs typeface="Carlito"/>
              </a:rPr>
              <a:t>um</a:t>
            </a:r>
            <a:r>
              <a:rPr sz="2400" dirty="0">
                <a:latin typeface="Carlito"/>
                <a:cs typeface="Carlito"/>
              </a:rPr>
              <a:t>e</a:t>
            </a:r>
            <a:r>
              <a:rPr sz="2400" spc="-35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s	and	their	</a:t>
            </a:r>
            <a:r>
              <a:rPr sz="2400" spc="-15" dirty="0">
                <a:latin typeface="Carlito"/>
                <a:cs typeface="Carlito"/>
              </a:rPr>
              <a:t>i</a:t>
            </a:r>
            <a:r>
              <a:rPr sz="2400" spc="-25" dirty="0">
                <a:latin typeface="Carlito"/>
                <a:cs typeface="Carlito"/>
              </a:rPr>
              <a:t>nt</a:t>
            </a:r>
            <a:r>
              <a:rPr sz="2400" dirty="0">
                <a:latin typeface="Carlito"/>
                <a:cs typeface="Carlito"/>
              </a:rPr>
              <a:t>e</a:t>
            </a:r>
            <a:r>
              <a:rPr sz="2400" spc="-20" dirty="0">
                <a:latin typeface="Carlito"/>
                <a:cs typeface="Carlito"/>
              </a:rPr>
              <a:t>n</a:t>
            </a:r>
            <a:r>
              <a:rPr sz="2400" dirty="0">
                <a:latin typeface="Carlito"/>
                <a:cs typeface="Carlito"/>
              </a:rPr>
              <a:t>ti</a:t>
            </a:r>
            <a:r>
              <a:rPr sz="2400" spc="-5" dirty="0">
                <a:latin typeface="Carlito"/>
                <a:cs typeface="Carlito"/>
              </a:rPr>
              <a:t>on</a:t>
            </a:r>
            <a:r>
              <a:rPr sz="2400" spc="-10" dirty="0">
                <a:latin typeface="Carlito"/>
                <a:cs typeface="Carlito"/>
              </a:rPr>
              <a:t>s</a:t>
            </a:r>
            <a:r>
              <a:rPr sz="2400" dirty="0">
                <a:latin typeface="Carlito"/>
                <a:cs typeface="Carlito"/>
              </a:rPr>
              <a:t>.		</a:t>
            </a:r>
            <a:r>
              <a:rPr sz="2400" spc="-5" dirty="0">
                <a:latin typeface="Carlito"/>
                <a:cs typeface="Carlito"/>
              </a:rPr>
              <a:t>I</a:t>
            </a:r>
            <a:r>
              <a:rPr sz="2400" dirty="0">
                <a:latin typeface="Carlito"/>
                <a:cs typeface="Carlito"/>
              </a:rPr>
              <a:t>n	this	me</a:t>
            </a:r>
            <a:r>
              <a:rPr sz="2400" spc="-20" dirty="0">
                <a:latin typeface="Carlito"/>
                <a:cs typeface="Carlito"/>
              </a:rPr>
              <a:t>t</a:t>
            </a:r>
            <a:r>
              <a:rPr sz="2400" spc="-5" dirty="0">
                <a:latin typeface="Carlito"/>
                <a:cs typeface="Carlito"/>
              </a:rPr>
              <a:t>hod,  </a:t>
            </a:r>
            <a:r>
              <a:rPr sz="2400" spc="-15" dirty="0">
                <a:latin typeface="Carlito"/>
                <a:cs typeface="Carlito"/>
              </a:rPr>
              <a:t>organization		</a:t>
            </a:r>
            <a:r>
              <a:rPr sz="2400" spc="-10" dirty="0">
                <a:latin typeface="Carlito"/>
                <a:cs typeface="Carlito"/>
              </a:rPr>
              <a:t>conducts		surveys	</a:t>
            </a:r>
            <a:r>
              <a:rPr sz="2400" dirty="0">
                <a:latin typeface="Carlito"/>
                <a:cs typeface="Carlito"/>
              </a:rPr>
              <a:t>with	</a:t>
            </a:r>
            <a:r>
              <a:rPr sz="2400" spc="-10" dirty="0">
                <a:latin typeface="Carlito"/>
                <a:cs typeface="Carlito"/>
              </a:rPr>
              <a:t>consumers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17495" y="2040763"/>
            <a:ext cx="727392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spcBef>
                <a:spcPts val="100"/>
              </a:spcBef>
              <a:tabLst>
                <a:tab pos="1208405" algn="l"/>
                <a:tab pos="3098165" algn="l"/>
                <a:tab pos="3744595" algn="l"/>
                <a:tab pos="4745990" algn="l"/>
                <a:tab pos="6107430" algn="l"/>
                <a:tab pos="6994525" algn="l"/>
              </a:tabLst>
            </a:pPr>
            <a:r>
              <a:rPr sz="2400" dirty="0">
                <a:latin typeface="Carlito"/>
                <a:cs typeface="Carlito"/>
              </a:rPr>
              <a:t>meth</a:t>
            </a:r>
            <a:r>
              <a:rPr sz="2400" spc="-10" dirty="0">
                <a:latin typeface="Carlito"/>
                <a:cs typeface="Carlito"/>
              </a:rPr>
              <a:t>o</a:t>
            </a:r>
            <a:r>
              <a:rPr sz="2400" dirty="0">
                <a:latin typeface="Carlito"/>
                <a:cs typeface="Carlito"/>
              </a:rPr>
              <a:t>d	e</a:t>
            </a:r>
            <a:r>
              <a:rPr sz="2400" spc="5" dirty="0">
                <a:latin typeface="Carlito"/>
                <a:cs typeface="Carlito"/>
              </a:rPr>
              <a:t>n</a:t>
            </a:r>
            <a:r>
              <a:rPr sz="2400" spc="-20" dirty="0">
                <a:latin typeface="Carlito"/>
                <a:cs typeface="Carlito"/>
              </a:rPr>
              <a:t>c</a:t>
            </a:r>
            <a:r>
              <a:rPr sz="2400" spc="-5" dirty="0">
                <a:latin typeface="Carlito"/>
                <a:cs typeface="Carlito"/>
              </a:rPr>
              <a:t>omp</a:t>
            </a:r>
            <a:r>
              <a:rPr sz="2400" spc="5" dirty="0">
                <a:latin typeface="Carlito"/>
                <a:cs typeface="Carlito"/>
              </a:rPr>
              <a:t>a</a:t>
            </a:r>
            <a:r>
              <a:rPr sz="2400" spc="-5" dirty="0">
                <a:latin typeface="Carlito"/>
                <a:cs typeface="Carlito"/>
              </a:rPr>
              <a:t>sse</a:t>
            </a:r>
            <a:r>
              <a:rPr sz="2400" dirty="0">
                <a:latin typeface="Carlito"/>
                <a:cs typeface="Carlito"/>
              </a:rPr>
              <a:t>s	the	</a:t>
            </a:r>
            <a:r>
              <a:rPr sz="2400" spc="-5" dirty="0">
                <a:latin typeface="Carlito"/>
                <a:cs typeface="Carlito"/>
              </a:rPr>
              <a:t>futu</a:t>
            </a:r>
            <a:r>
              <a:rPr sz="2400" spc="-35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e	</a:t>
            </a:r>
            <a:r>
              <a:rPr sz="2400" spc="-5" dirty="0">
                <a:latin typeface="Carlito"/>
                <a:cs typeface="Carlito"/>
              </a:rPr>
              <a:t>pu</a:t>
            </a:r>
            <a:r>
              <a:rPr sz="2400" spc="-35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ch</a:t>
            </a:r>
            <a:r>
              <a:rPr sz="2400" spc="5" dirty="0">
                <a:latin typeface="Carlito"/>
                <a:cs typeface="Carlito"/>
              </a:rPr>
              <a:t>a</a:t>
            </a:r>
            <a:r>
              <a:rPr sz="2400" spc="-5" dirty="0">
                <a:latin typeface="Carlito"/>
                <a:cs typeface="Carlito"/>
              </a:rPr>
              <a:t>s</a:t>
            </a:r>
            <a:r>
              <a:rPr sz="2400" dirty="0">
                <a:latin typeface="Carlito"/>
                <a:cs typeface="Carlito"/>
              </a:rPr>
              <a:t>e	</a:t>
            </a:r>
            <a:r>
              <a:rPr sz="2400" spc="-5" dirty="0">
                <a:latin typeface="Carlito"/>
                <a:cs typeface="Carlito"/>
              </a:rPr>
              <a:t>p</a:t>
            </a:r>
            <a:r>
              <a:rPr sz="2400" dirty="0">
                <a:latin typeface="Carlito"/>
                <a:cs typeface="Carlito"/>
              </a:rPr>
              <a:t>lans	</a:t>
            </a:r>
            <a:r>
              <a:rPr sz="2400" spc="-10" dirty="0">
                <a:latin typeface="Carlito"/>
                <a:cs typeface="Carlito"/>
              </a:rPr>
              <a:t>of</a:t>
            </a:r>
            <a:endParaRPr sz="2400" dirty="0">
              <a:latin typeface="Carlito"/>
              <a:cs typeface="Carlito"/>
            </a:endParaRPr>
          </a:p>
          <a:p>
            <a:pPr marL="7002780" marR="5080" indent="-48895" algn="r"/>
            <a:r>
              <a:rPr sz="2400" dirty="0">
                <a:latin typeface="Carlito"/>
                <a:cs typeface="Carlito"/>
              </a:rPr>
              <a:t>an  </a:t>
            </a:r>
            <a:r>
              <a:rPr sz="2400" spc="-40" dirty="0">
                <a:latin typeface="Carlito"/>
                <a:cs typeface="Carlito"/>
              </a:rPr>
              <a:t>to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74594" y="3138043"/>
            <a:ext cx="7616190" cy="295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>
              <a:spcBef>
                <a:spcPts val="100"/>
              </a:spcBef>
              <a:tabLst>
                <a:tab pos="1803400" algn="l"/>
                <a:tab pos="2370455" algn="l"/>
                <a:tab pos="3547110" algn="l"/>
                <a:tab pos="4054475" algn="l"/>
                <a:tab pos="4798060" algn="l"/>
                <a:tab pos="5891530" algn="l"/>
                <a:tab pos="7136765" algn="l"/>
              </a:tabLst>
            </a:pPr>
            <a:r>
              <a:rPr sz="2400" spc="-5" dirty="0">
                <a:latin typeface="Carlito"/>
                <a:cs typeface="Carlito"/>
              </a:rPr>
              <a:t>d</a:t>
            </a:r>
            <a:r>
              <a:rPr sz="2400" spc="-10" dirty="0">
                <a:latin typeface="Carlito"/>
                <a:cs typeface="Carlito"/>
              </a:rPr>
              <a:t>e</a:t>
            </a:r>
            <a:r>
              <a:rPr sz="2400" spc="-25" dirty="0">
                <a:latin typeface="Carlito"/>
                <a:cs typeface="Carlito"/>
              </a:rPr>
              <a:t>t</a:t>
            </a:r>
            <a:r>
              <a:rPr sz="2400" dirty="0">
                <a:latin typeface="Carlito"/>
                <a:cs typeface="Carlito"/>
              </a:rPr>
              <a:t>e</a:t>
            </a:r>
            <a:r>
              <a:rPr sz="2400" spc="5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mi</a:t>
            </a:r>
            <a:r>
              <a:rPr sz="2400" spc="-5" dirty="0">
                <a:latin typeface="Carlito"/>
                <a:cs typeface="Carlito"/>
              </a:rPr>
              <a:t>n</a:t>
            </a:r>
            <a:r>
              <a:rPr sz="2400" dirty="0">
                <a:latin typeface="Carlito"/>
                <a:cs typeface="Carlito"/>
              </a:rPr>
              <a:t>e	</a:t>
            </a:r>
            <a:r>
              <a:rPr sz="2400" spc="-15" dirty="0">
                <a:latin typeface="Carlito"/>
                <a:cs typeface="Carlito"/>
              </a:rPr>
              <a:t>t</a:t>
            </a:r>
            <a:r>
              <a:rPr sz="2400" spc="-5" dirty="0">
                <a:latin typeface="Carlito"/>
                <a:cs typeface="Carlito"/>
              </a:rPr>
              <a:t>h</a:t>
            </a:r>
            <a:r>
              <a:rPr sz="2400" dirty="0">
                <a:latin typeface="Carlito"/>
                <a:cs typeface="Carlito"/>
              </a:rPr>
              <a:t>e	</a:t>
            </a:r>
            <a:r>
              <a:rPr sz="2400" spc="-5" dirty="0">
                <a:latin typeface="Carlito"/>
                <a:cs typeface="Carlito"/>
              </a:rPr>
              <a:t>de</a:t>
            </a:r>
            <a:r>
              <a:rPr sz="2400" dirty="0">
                <a:latin typeface="Carlito"/>
                <a:cs typeface="Carlito"/>
              </a:rPr>
              <a:t>mand	</a:t>
            </a:r>
            <a:r>
              <a:rPr sz="2400" spc="-50" dirty="0">
                <a:latin typeface="Carlito"/>
                <a:cs typeface="Carlito"/>
              </a:rPr>
              <a:t>f</a:t>
            </a:r>
            <a:r>
              <a:rPr sz="2400" spc="-5" dirty="0">
                <a:latin typeface="Carlito"/>
                <a:cs typeface="Carlito"/>
              </a:rPr>
              <a:t>o</a:t>
            </a:r>
            <a:r>
              <a:rPr sz="2400" dirty="0">
                <a:latin typeface="Carlito"/>
                <a:cs typeface="Carlito"/>
              </a:rPr>
              <a:t>r	their	</a:t>
            </a:r>
            <a:r>
              <a:rPr sz="2400" spc="-45" dirty="0">
                <a:latin typeface="Carlito"/>
                <a:cs typeface="Carlito"/>
              </a:rPr>
              <a:t>e</a:t>
            </a:r>
            <a:r>
              <a:rPr sz="2400" spc="-5" dirty="0">
                <a:latin typeface="Carlito"/>
                <a:cs typeface="Carlito"/>
              </a:rPr>
              <a:t>x</a:t>
            </a:r>
            <a:r>
              <a:rPr sz="2400" dirty="0">
                <a:latin typeface="Carlito"/>
                <a:cs typeface="Carlito"/>
              </a:rPr>
              <a:t>i</a:t>
            </a:r>
            <a:r>
              <a:rPr sz="2400" spc="-25" dirty="0">
                <a:latin typeface="Carlito"/>
                <a:cs typeface="Carlito"/>
              </a:rPr>
              <a:t>s</a:t>
            </a:r>
            <a:r>
              <a:rPr sz="2400" dirty="0">
                <a:latin typeface="Carlito"/>
                <a:cs typeface="Carlito"/>
              </a:rPr>
              <a:t>ti</a:t>
            </a:r>
            <a:r>
              <a:rPr sz="2400" spc="-5" dirty="0">
                <a:latin typeface="Carlito"/>
                <a:cs typeface="Carlito"/>
              </a:rPr>
              <a:t>n</a:t>
            </a:r>
            <a:r>
              <a:rPr sz="2400" dirty="0">
                <a:latin typeface="Carlito"/>
                <a:cs typeface="Carlito"/>
              </a:rPr>
              <a:t>g	</a:t>
            </a:r>
            <a:r>
              <a:rPr sz="2400" spc="-5" dirty="0">
                <a:latin typeface="Carlito"/>
                <a:cs typeface="Carlito"/>
              </a:rPr>
              <a:t>p</a:t>
            </a:r>
            <a:r>
              <a:rPr sz="2400" spc="-35" dirty="0">
                <a:latin typeface="Carlito"/>
                <a:cs typeface="Carlito"/>
              </a:rPr>
              <a:t>r</a:t>
            </a:r>
            <a:r>
              <a:rPr sz="2400" spc="-5" dirty="0">
                <a:latin typeface="Carlito"/>
                <a:cs typeface="Carlito"/>
              </a:rPr>
              <a:t>o</a:t>
            </a:r>
            <a:r>
              <a:rPr sz="2400" spc="-20" dirty="0">
                <a:latin typeface="Carlito"/>
                <a:cs typeface="Carlito"/>
              </a:rPr>
              <a:t>d</a:t>
            </a:r>
            <a:r>
              <a:rPr sz="2400" spc="-5" dirty="0">
                <a:latin typeface="Carlito"/>
                <a:cs typeface="Carlito"/>
              </a:rPr>
              <a:t>uct</a:t>
            </a:r>
            <a:r>
              <a:rPr sz="2400" dirty="0">
                <a:latin typeface="Carlito"/>
                <a:cs typeface="Carlito"/>
              </a:rPr>
              <a:t>s	and  services and </a:t>
            </a:r>
            <a:r>
              <a:rPr sz="2400" spc="-10" dirty="0">
                <a:latin typeface="Carlito"/>
                <a:cs typeface="Carlito"/>
              </a:rPr>
              <a:t>anticipate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future </a:t>
            </a:r>
            <a:r>
              <a:rPr sz="2400" spc="-5" dirty="0">
                <a:latin typeface="Carlito"/>
                <a:cs typeface="Carlito"/>
              </a:rPr>
              <a:t>demand</a:t>
            </a:r>
            <a:r>
              <a:rPr sz="2400" spc="-20" dirty="0">
                <a:latin typeface="Carlito"/>
                <a:cs typeface="Carlito"/>
              </a:rPr>
              <a:t> accordingly.</a:t>
            </a:r>
            <a:endParaRPr sz="2400" dirty="0">
              <a:latin typeface="Carlito"/>
              <a:cs typeface="Carlito"/>
            </a:endParaRPr>
          </a:p>
          <a:p>
            <a:pPr>
              <a:spcBef>
                <a:spcPts val="5"/>
              </a:spcBef>
            </a:pPr>
            <a:endParaRPr sz="3300" dirty="0">
              <a:latin typeface="Carlito"/>
              <a:cs typeface="Carlito"/>
            </a:endParaRPr>
          </a:p>
          <a:p>
            <a:pPr marL="355600"/>
            <a:r>
              <a:rPr sz="2400" b="1" spc="-5" dirty="0">
                <a:latin typeface="Carlito"/>
                <a:cs typeface="Carlito"/>
              </a:rPr>
              <a:t>Survey method</a:t>
            </a:r>
            <a:r>
              <a:rPr sz="2400" b="1" spc="-10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include:</a:t>
            </a:r>
            <a:endParaRPr sz="2400" dirty="0">
              <a:latin typeface="Carlito"/>
              <a:cs typeface="Carlito"/>
            </a:endParaRPr>
          </a:p>
          <a:p>
            <a:pPr marL="469900" indent="-457200">
              <a:spcBef>
                <a:spcPts val="575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400" spc="-10" dirty="0">
                <a:latin typeface="Carlito"/>
                <a:cs typeface="Carlito"/>
              </a:rPr>
              <a:t>Complete Enumeration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Survey</a:t>
            </a:r>
            <a:endParaRPr sz="2400" dirty="0">
              <a:latin typeface="Carlito"/>
              <a:cs typeface="Carlito"/>
            </a:endParaRPr>
          </a:p>
          <a:p>
            <a:pPr marL="469900" indent="-457200">
              <a:spcBef>
                <a:spcPts val="58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400" spc="-5" dirty="0">
                <a:latin typeface="Carlito"/>
                <a:cs typeface="Carlito"/>
              </a:rPr>
              <a:t>Sample Survey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65" dirty="0">
                <a:latin typeface="Carlito"/>
                <a:cs typeface="Carlito"/>
              </a:rPr>
              <a:t>Test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Marketing</a:t>
            </a:r>
            <a:endParaRPr sz="2400" dirty="0">
              <a:latin typeface="Carlito"/>
              <a:cs typeface="Carlito"/>
            </a:endParaRPr>
          </a:p>
          <a:p>
            <a:pPr marL="469900" indent="-457200">
              <a:spcBef>
                <a:spcPts val="575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400" spc="-5" dirty="0">
                <a:latin typeface="Carlito"/>
                <a:cs typeface="Carlito"/>
              </a:rPr>
              <a:t>End Use</a:t>
            </a:r>
            <a:endParaRPr sz="24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579595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2192" y="353171"/>
            <a:ext cx="8542992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1</a:t>
            </a:r>
            <a:r>
              <a:rPr b="1" dirty="0"/>
              <a:t>) </a:t>
            </a:r>
            <a:r>
              <a:rPr b="1" spc="-5" dirty="0"/>
              <a:t>Consumer </a:t>
            </a:r>
            <a:r>
              <a:rPr b="1" spc="-10" dirty="0"/>
              <a:t>Survey</a:t>
            </a:r>
            <a:r>
              <a:rPr b="1" spc="-40" dirty="0"/>
              <a:t> </a:t>
            </a:r>
            <a:r>
              <a:rPr b="1" spc="-5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4594" y="1236087"/>
            <a:ext cx="7616190" cy="543941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469900" indent="-457200">
              <a:spcBef>
                <a:spcPts val="67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400" b="1" spc="-10" dirty="0">
                <a:latin typeface="Carlito"/>
                <a:cs typeface="Carlito"/>
              </a:rPr>
              <a:t>Complete Enumeration</a:t>
            </a:r>
            <a:r>
              <a:rPr sz="2400" b="1" spc="-5" dirty="0">
                <a:latin typeface="Carlito"/>
                <a:cs typeface="Carlito"/>
              </a:rPr>
              <a:t> Survey:</a:t>
            </a:r>
            <a:endParaRPr sz="2400">
              <a:latin typeface="Carlito"/>
              <a:cs typeface="Carlito"/>
            </a:endParaRPr>
          </a:p>
          <a:p>
            <a:pPr marL="469900">
              <a:spcBef>
                <a:spcPts val="580"/>
              </a:spcBef>
              <a:tabLst>
                <a:tab pos="928369" algn="l"/>
                <a:tab pos="1602105" algn="l"/>
                <a:tab pos="2801620" algn="l"/>
                <a:tab pos="3947795" algn="l"/>
                <a:tab pos="4584700" algn="l"/>
                <a:tab pos="5356225" algn="l"/>
                <a:tab pos="5786120" algn="l"/>
                <a:tab pos="7350125" algn="l"/>
              </a:tabLst>
            </a:pPr>
            <a:r>
              <a:rPr sz="2400" spc="-10" dirty="0">
                <a:latin typeface="Carlito"/>
                <a:cs typeface="Carlito"/>
              </a:rPr>
              <a:t>I</a:t>
            </a:r>
            <a:r>
              <a:rPr sz="2400" dirty="0">
                <a:latin typeface="Carlito"/>
                <a:cs typeface="Carlito"/>
              </a:rPr>
              <a:t>n	</a:t>
            </a:r>
            <a:r>
              <a:rPr sz="2400" spc="-5" dirty="0">
                <a:latin typeface="Carlito"/>
                <a:cs typeface="Carlito"/>
              </a:rPr>
              <a:t>th</a:t>
            </a:r>
            <a:r>
              <a:rPr sz="2400" dirty="0">
                <a:latin typeface="Carlito"/>
                <a:cs typeface="Carlito"/>
              </a:rPr>
              <a:t>is	m</a:t>
            </a:r>
            <a:r>
              <a:rPr sz="2400" spc="-10" dirty="0">
                <a:latin typeface="Carlito"/>
                <a:cs typeface="Carlito"/>
              </a:rPr>
              <a:t>e</a:t>
            </a:r>
            <a:r>
              <a:rPr sz="2400" dirty="0">
                <a:latin typeface="Carlito"/>
                <a:cs typeface="Carlito"/>
              </a:rPr>
              <a:t>th</a:t>
            </a:r>
            <a:r>
              <a:rPr sz="2400" spc="-10" dirty="0">
                <a:latin typeface="Carlito"/>
                <a:cs typeface="Carlito"/>
              </a:rPr>
              <a:t>o</a:t>
            </a:r>
            <a:r>
              <a:rPr sz="2400" dirty="0">
                <a:latin typeface="Carlito"/>
                <a:cs typeface="Carlito"/>
              </a:rPr>
              <a:t>d	</a:t>
            </a:r>
            <a:r>
              <a:rPr sz="2400" spc="-35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e</a:t>
            </a:r>
            <a:r>
              <a:rPr sz="2400" spc="-20" dirty="0">
                <a:latin typeface="Carlito"/>
                <a:cs typeface="Carlito"/>
              </a:rPr>
              <a:t>c</a:t>
            </a:r>
            <a:r>
              <a:rPr sz="2400" spc="-5" dirty="0">
                <a:latin typeface="Carlito"/>
                <a:cs typeface="Carlito"/>
              </a:rPr>
              <a:t>o</a:t>
            </a:r>
            <a:r>
              <a:rPr sz="2400" spc="-30" dirty="0">
                <a:latin typeface="Carlito"/>
                <a:cs typeface="Carlito"/>
              </a:rPr>
              <a:t>r</a:t>
            </a:r>
            <a:r>
              <a:rPr sz="2400" spc="-5" dirty="0">
                <a:latin typeface="Carlito"/>
                <a:cs typeface="Carlito"/>
              </a:rPr>
              <a:t>d</a:t>
            </a:r>
            <a:r>
              <a:rPr sz="2400" dirty="0">
                <a:latin typeface="Carlito"/>
                <a:cs typeface="Carlito"/>
              </a:rPr>
              <a:t>s	</a:t>
            </a:r>
            <a:r>
              <a:rPr sz="2400" spc="-5" dirty="0">
                <a:latin typeface="Carlito"/>
                <a:cs typeface="Carlito"/>
              </a:rPr>
              <a:t>th</a:t>
            </a:r>
            <a:r>
              <a:rPr sz="2400" dirty="0">
                <a:latin typeface="Carlito"/>
                <a:cs typeface="Carlito"/>
              </a:rPr>
              <a:t>e	</a:t>
            </a:r>
            <a:r>
              <a:rPr sz="2400" spc="-5" dirty="0">
                <a:latin typeface="Carlito"/>
                <a:cs typeface="Carlito"/>
              </a:rPr>
              <a:t>d</a:t>
            </a:r>
            <a:r>
              <a:rPr sz="2400" spc="-25" dirty="0">
                <a:latin typeface="Carlito"/>
                <a:cs typeface="Carlito"/>
              </a:rPr>
              <a:t>at</a:t>
            </a:r>
            <a:r>
              <a:rPr sz="2400" dirty="0">
                <a:latin typeface="Carlito"/>
                <a:cs typeface="Carlito"/>
              </a:rPr>
              <a:t>a	&amp;	a</a:t>
            </a:r>
            <a:r>
              <a:rPr sz="2400" spc="15" dirty="0">
                <a:latin typeface="Carlito"/>
                <a:cs typeface="Carlito"/>
              </a:rPr>
              <a:t>g</a:t>
            </a:r>
            <a:r>
              <a:rPr sz="2400" dirty="0">
                <a:latin typeface="Carlito"/>
                <a:cs typeface="Carlito"/>
              </a:rPr>
              <a:t>g</a:t>
            </a:r>
            <a:r>
              <a:rPr sz="2400" spc="-40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e</a:t>
            </a:r>
            <a:r>
              <a:rPr sz="2400" spc="-50" dirty="0">
                <a:latin typeface="Carlito"/>
                <a:cs typeface="Carlito"/>
              </a:rPr>
              <a:t>g</a:t>
            </a:r>
            <a:r>
              <a:rPr sz="2400" spc="-25" dirty="0">
                <a:latin typeface="Carlito"/>
                <a:cs typeface="Carlito"/>
              </a:rPr>
              <a:t>at</a:t>
            </a:r>
            <a:r>
              <a:rPr sz="2400" dirty="0">
                <a:latin typeface="Carlito"/>
                <a:cs typeface="Carlito"/>
              </a:rPr>
              <a:t>es	</a:t>
            </a:r>
            <a:r>
              <a:rPr sz="2400" spc="-10" dirty="0">
                <a:latin typeface="Carlito"/>
                <a:cs typeface="Carlito"/>
              </a:rPr>
              <a:t>of</a:t>
            </a:r>
            <a:endParaRPr sz="2400">
              <a:latin typeface="Carlito"/>
              <a:cs typeface="Carlito"/>
            </a:endParaRPr>
          </a:p>
          <a:p>
            <a:pPr marL="469900"/>
            <a:r>
              <a:rPr sz="2400" spc="-10" dirty="0">
                <a:latin typeface="Carlito"/>
                <a:cs typeface="Carlito"/>
              </a:rPr>
              <a:t>consumers</a:t>
            </a:r>
            <a:endParaRPr sz="2400">
              <a:latin typeface="Carlito"/>
              <a:cs typeface="Carlito"/>
            </a:endParaRPr>
          </a:p>
          <a:p>
            <a:pPr marL="469900" marR="5080">
              <a:spcBef>
                <a:spcPts val="575"/>
              </a:spcBef>
            </a:pPr>
            <a:r>
              <a:rPr sz="2400" spc="-5" dirty="0">
                <a:latin typeface="Carlito"/>
                <a:cs typeface="Carlito"/>
              </a:rPr>
              <a:t>If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5" dirty="0">
                <a:latin typeface="Carlito"/>
                <a:cs typeface="Carlito"/>
              </a:rPr>
              <a:t>data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10" dirty="0">
                <a:latin typeface="Carlito"/>
                <a:cs typeface="Carlito"/>
              </a:rPr>
              <a:t>wrongly </a:t>
            </a:r>
            <a:r>
              <a:rPr sz="2400" spc="-15" dirty="0">
                <a:latin typeface="Carlito"/>
                <a:cs typeface="Carlito"/>
              </a:rPr>
              <a:t>recorded </a:t>
            </a:r>
            <a:r>
              <a:rPr sz="2400" dirty="0">
                <a:latin typeface="Carlito"/>
                <a:cs typeface="Carlito"/>
              </a:rPr>
              <a:t>than </a:t>
            </a:r>
            <a:r>
              <a:rPr sz="2400" spc="-5" dirty="0">
                <a:latin typeface="Carlito"/>
                <a:cs typeface="Carlito"/>
              </a:rPr>
              <a:t>Demand </a:t>
            </a:r>
            <a:r>
              <a:rPr sz="2400" spc="-15" dirty="0">
                <a:latin typeface="Carlito"/>
                <a:cs typeface="Carlito"/>
              </a:rPr>
              <a:t>Forecasting  </a:t>
            </a:r>
            <a:r>
              <a:rPr sz="2400" spc="-5" dirty="0">
                <a:latin typeface="Carlito"/>
                <a:cs typeface="Carlito"/>
              </a:rPr>
              <a:t>going </a:t>
            </a:r>
            <a:r>
              <a:rPr sz="2400" spc="-10" dirty="0">
                <a:latin typeface="Carlito"/>
                <a:cs typeface="Carlito"/>
              </a:rPr>
              <a:t>wrong, </a:t>
            </a:r>
            <a:r>
              <a:rPr sz="2400" dirty="0">
                <a:latin typeface="Carlito"/>
                <a:cs typeface="Carlito"/>
              </a:rPr>
              <a:t>than this </a:t>
            </a:r>
            <a:r>
              <a:rPr sz="2400" spc="-5" dirty="0">
                <a:latin typeface="Carlito"/>
                <a:cs typeface="Carlito"/>
              </a:rPr>
              <a:t>method </a:t>
            </a:r>
            <a:r>
              <a:rPr sz="2400" dirty="0">
                <a:latin typeface="Carlito"/>
                <a:cs typeface="Carlito"/>
              </a:rPr>
              <a:t>will </a:t>
            </a:r>
            <a:r>
              <a:rPr sz="2400" spc="-5" dirty="0">
                <a:latin typeface="Carlito"/>
                <a:cs typeface="Carlito"/>
              </a:rPr>
              <a:t>be </a:t>
            </a:r>
            <a:r>
              <a:rPr sz="2400" spc="-10" dirty="0">
                <a:latin typeface="Carlito"/>
                <a:cs typeface="Carlito"/>
              </a:rPr>
              <a:t>totally</a:t>
            </a:r>
            <a:r>
              <a:rPr sz="2400" spc="-8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useless.</a:t>
            </a:r>
            <a:endParaRPr sz="2400">
              <a:latin typeface="Carlito"/>
              <a:cs typeface="Carlito"/>
            </a:endParaRPr>
          </a:p>
          <a:p>
            <a:pPr>
              <a:spcBef>
                <a:spcPts val="5"/>
              </a:spcBef>
            </a:pPr>
            <a:endParaRPr sz="3300">
              <a:latin typeface="Carlito"/>
              <a:cs typeface="Carlito"/>
            </a:endParaRPr>
          </a:p>
          <a:p>
            <a:pPr marL="469900" indent="-457200">
              <a:buAutoNum type="alphaLcParenR" startAt="2"/>
              <a:tabLst>
                <a:tab pos="469265" algn="l"/>
                <a:tab pos="469900" algn="l"/>
              </a:tabLst>
            </a:pPr>
            <a:r>
              <a:rPr sz="2400" b="1" spc="-5" dirty="0">
                <a:latin typeface="Carlito"/>
                <a:cs typeface="Carlito"/>
              </a:rPr>
              <a:t>Sample Survey </a:t>
            </a:r>
            <a:r>
              <a:rPr sz="2400" b="1" dirty="0">
                <a:latin typeface="Carlito"/>
                <a:cs typeface="Carlito"/>
              </a:rPr>
              <a:t>&amp; </a:t>
            </a:r>
            <a:r>
              <a:rPr sz="2400" b="1" spc="-60" dirty="0">
                <a:latin typeface="Carlito"/>
                <a:cs typeface="Carlito"/>
              </a:rPr>
              <a:t>Test</a:t>
            </a:r>
            <a:r>
              <a:rPr sz="2400" b="1" spc="-40" dirty="0">
                <a:latin typeface="Carlito"/>
                <a:cs typeface="Carlito"/>
              </a:rPr>
              <a:t> </a:t>
            </a:r>
            <a:r>
              <a:rPr sz="2400" b="1" spc="-10" dirty="0">
                <a:latin typeface="Carlito"/>
                <a:cs typeface="Carlito"/>
              </a:rPr>
              <a:t>Marketing:</a:t>
            </a:r>
            <a:endParaRPr sz="2400">
              <a:latin typeface="Carlito"/>
              <a:cs typeface="Carlito"/>
            </a:endParaRPr>
          </a:p>
          <a:p>
            <a:pPr marL="469900">
              <a:spcBef>
                <a:spcPts val="580"/>
              </a:spcBef>
            </a:pPr>
            <a:r>
              <a:rPr sz="2400" spc="-5" dirty="0">
                <a:latin typeface="Carlito"/>
                <a:cs typeface="Carlito"/>
              </a:rPr>
              <a:t>Only </a:t>
            </a:r>
            <a:r>
              <a:rPr sz="2400" spc="-25" dirty="0">
                <a:latin typeface="Carlito"/>
                <a:cs typeface="Carlito"/>
              </a:rPr>
              <a:t>few </a:t>
            </a:r>
            <a:r>
              <a:rPr sz="2400" spc="-15" dirty="0">
                <a:latin typeface="Carlito"/>
                <a:cs typeface="Carlito"/>
              </a:rPr>
              <a:t>customers </a:t>
            </a:r>
            <a:r>
              <a:rPr sz="2400" spc="-5" dirty="0">
                <a:latin typeface="Carlito"/>
                <a:cs typeface="Carlito"/>
              </a:rPr>
              <a:t>selected </a:t>
            </a:r>
            <a:r>
              <a:rPr sz="2400" dirty="0">
                <a:latin typeface="Carlito"/>
                <a:cs typeface="Carlito"/>
              </a:rPr>
              <a:t>and their </a:t>
            </a:r>
            <a:r>
              <a:rPr sz="2400" spc="-10" dirty="0">
                <a:latin typeface="Carlito"/>
                <a:cs typeface="Carlito"/>
              </a:rPr>
              <a:t>views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collected.</a:t>
            </a:r>
            <a:endParaRPr sz="2400">
              <a:latin typeface="Carlito"/>
              <a:cs typeface="Carlito"/>
            </a:endParaRPr>
          </a:p>
          <a:p>
            <a:pPr marL="469900" marR="5715">
              <a:spcBef>
                <a:spcPts val="575"/>
              </a:spcBef>
              <a:tabLst>
                <a:tab pos="1473835" algn="l"/>
                <a:tab pos="2054860" algn="l"/>
                <a:tab pos="2729865" algn="l"/>
                <a:tab pos="4431030" algn="l"/>
                <a:tab pos="5199380" algn="l"/>
                <a:tab pos="5874385" algn="l"/>
                <a:tab pos="7026909" algn="l"/>
              </a:tabLst>
            </a:pPr>
            <a:r>
              <a:rPr sz="2400" dirty="0">
                <a:latin typeface="Carlito"/>
                <a:cs typeface="Carlito"/>
              </a:rPr>
              <a:t>Based	</a:t>
            </a:r>
            <a:r>
              <a:rPr sz="2400" spc="-5" dirty="0">
                <a:latin typeface="Carlito"/>
                <a:cs typeface="Carlito"/>
              </a:rPr>
              <a:t>o</a:t>
            </a:r>
            <a:r>
              <a:rPr sz="2400" dirty="0">
                <a:latin typeface="Carlito"/>
                <a:cs typeface="Carlito"/>
              </a:rPr>
              <a:t>n	the	ass</a:t>
            </a:r>
            <a:r>
              <a:rPr sz="2400" spc="5" dirty="0">
                <a:latin typeface="Carlito"/>
                <a:cs typeface="Carlito"/>
              </a:rPr>
              <a:t>u</a:t>
            </a:r>
            <a:r>
              <a:rPr sz="2400" dirty="0">
                <a:latin typeface="Carlito"/>
                <a:cs typeface="Carlito"/>
              </a:rPr>
              <a:t>m</a:t>
            </a:r>
            <a:r>
              <a:rPr sz="2400" spc="-10" dirty="0">
                <a:latin typeface="Carlito"/>
                <a:cs typeface="Carlito"/>
              </a:rPr>
              <a:t>p</a:t>
            </a:r>
            <a:r>
              <a:rPr sz="2400" dirty="0">
                <a:latin typeface="Carlito"/>
                <a:cs typeface="Carlito"/>
              </a:rPr>
              <a:t>ti</a:t>
            </a:r>
            <a:r>
              <a:rPr sz="2400" spc="-5" dirty="0">
                <a:latin typeface="Carlito"/>
                <a:cs typeface="Carlito"/>
              </a:rPr>
              <a:t>o</a:t>
            </a:r>
            <a:r>
              <a:rPr sz="2400" dirty="0">
                <a:latin typeface="Carlito"/>
                <a:cs typeface="Carlito"/>
              </a:rPr>
              <a:t>n	th</a:t>
            </a:r>
            <a:r>
              <a:rPr sz="2400" spc="-25" dirty="0">
                <a:latin typeface="Carlito"/>
                <a:cs typeface="Carlito"/>
              </a:rPr>
              <a:t>a</a:t>
            </a:r>
            <a:r>
              <a:rPr sz="2400" dirty="0">
                <a:latin typeface="Carlito"/>
                <a:cs typeface="Carlito"/>
              </a:rPr>
              <a:t>t	the	</a:t>
            </a:r>
            <a:r>
              <a:rPr sz="2400" spc="-5" dirty="0">
                <a:latin typeface="Carlito"/>
                <a:cs typeface="Carlito"/>
              </a:rPr>
              <a:t>samp</a:t>
            </a:r>
            <a:r>
              <a:rPr sz="2400" dirty="0">
                <a:latin typeface="Carlito"/>
                <a:cs typeface="Carlito"/>
              </a:rPr>
              <a:t>le	tru</a:t>
            </a:r>
            <a:r>
              <a:rPr sz="2400" spc="-10" dirty="0">
                <a:latin typeface="Carlito"/>
                <a:cs typeface="Carlito"/>
              </a:rPr>
              <a:t>l</a:t>
            </a:r>
            <a:r>
              <a:rPr sz="2400" dirty="0">
                <a:latin typeface="Carlito"/>
                <a:cs typeface="Carlito"/>
              </a:rPr>
              <a:t>y  </a:t>
            </a:r>
            <a:r>
              <a:rPr sz="2400" spc="-10" dirty="0">
                <a:latin typeface="Carlito"/>
                <a:cs typeface="Carlito"/>
              </a:rPr>
              <a:t>represents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10" dirty="0">
                <a:latin typeface="Carlito"/>
                <a:cs typeface="Carlito"/>
              </a:rPr>
              <a:t> population.</a:t>
            </a:r>
            <a:endParaRPr sz="2400">
              <a:latin typeface="Carlito"/>
              <a:cs typeface="Carlito"/>
            </a:endParaRPr>
          </a:p>
          <a:p>
            <a:pPr marL="469900">
              <a:spcBef>
                <a:spcPts val="580"/>
              </a:spcBef>
            </a:pPr>
            <a:r>
              <a:rPr sz="2400" spc="-5" dirty="0">
                <a:latin typeface="Carlito"/>
                <a:cs typeface="Carlito"/>
              </a:rPr>
              <a:t>This method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5" dirty="0">
                <a:latin typeface="Carlito"/>
                <a:cs typeface="Carlito"/>
              </a:rPr>
              <a:t>simple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does not </a:t>
            </a:r>
            <a:r>
              <a:rPr sz="2400" spc="-15" dirty="0">
                <a:latin typeface="Carlito"/>
                <a:cs typeface="Carlito"/>
              </a:rPr>
              <a:t>cost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much</a:t>
            </a:r>
            <a:endParaRPr sz="2400">
              <a:latin typeface="Carlito"/>
              <a:cs typeface="Carlito"/>
            </a:endParaRPr>
          </a:p>
          <a:p>
            <a:pPr marL="469900" marR="5080">
              <a:spcBef>
                <a:spcPts val="575"/>
              </a:spcBef>
            </a:pP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dirty="0">
                <a:latin typeface="Carlito"/>
                <a:cs typeface="Carlito"/>
              </a:rPr>
              <a:t>main </a:t>
            </a:r>
            <a:r>
              <a:rPr sz="2400" spc="-15" dirty="0">
                <a:latin typeface="Carlito"/>
                <a:cs typeface="Carlito"/>
              </a:rPr>
              <a:t>disadvantage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10" dirty="0">
                <a:latin typeface="Carlito"/>
                <a:cs typeface="Carlito"/>
              </a:rPr>
              <a:t>that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sample </a:t>
            </a:r>
            <a:r>
              <a:rPr sz="2400" spc="-15" dirty="0">
                <a:latin typeface="Carlito"/>
                <a:cs typeface="Carlito"/>
              </a:rPr>
              <a:t>may </a:t>
            </a:r>
            <a:r>
              <a:rPr sz="2400" spc="-5" dirty="0">
                <a:latin typeface="Carlito"/>
                <a:cs typeface="Carlito"/>
              </a:rPr>
              <a:t>not be </a:t>
            </a:r>
            <a:r>
              <a:rPr sz="2400" dirty="0">
                <a:latin typeface="Carlito"/>
                <a:cs typeface="Carlito"/>
              </a:rPr>
              <a:t>a  true </a:t>
            </a:r>
            <a:r>
              <a:rPr sz="2400" spc="-10" dirty="0">
                <a:latin typeface="Carlito"/>
                <a:cs typeface="Carlito"/>
              </a:rPr>
              <a:t>representation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entire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population.</a:t>
            </a:r>
            <a:endParaRPr sz="24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299160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3296" y="324234"/>
            <a:ext cx="8681888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1) </a:t>
            </a:r>
            <a:r>
              <a:rPr b="1" spc="-5" dirty="0"/>
              <a:t>Consumer </a:t>
            </a:r>
            <a:r>
              <a:rPr b="1" spc="-10" dirty="0"/>
              <a:t>Survey</a:t>
            </a:r>
            <a:r>
              <a:rPr b="1" spc="-40" dirty="0"/>
              <a:t> </a:t>
            </a:r>
            <a:r>
              <a:rPr b="1" spc="-5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4595" y="1236087"/>
            <a:ext cx="7616825" cy="412242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spcBef>
                <a:spcPts val="670"/>
              </a:spcBef>
              <a:tabLst>
                <a:tab pos="469265" algn="l"/>
              </a:tabLst>
            </a:pPr>
            <a:r>
              <a:rPr sz="2400" b="1" dirty="0">
                <a:latin typeface="Carlito"/>
                <a:cs typeface="Carlito"/>
              </a:rPr>
              <a:t>c)	End Use</a:t>
            </a:r>
            <a:r>
              <a:rPr sz="2400" b="1" spc="-15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Method:</a:t>
            </a:r>
            <a:endParaRPr sz="2400">
              <a:latin typeface="Carlito"/>
              <a:cs typeface="Carlito"/>
            </a:endParaRPr>
          </a:p>
          <a:p>
            <a:pPr marL="469900">
              <a:spcBef>
                <a:spcPts val="580"/>
              </a:spcBef>
              <a:tabLst>
                <a:tab pos="1132205" algn="l"/>
                <a:tab pos="2275840" algn="l"/>
                <a:tab pos="3415665" algn="l"/>
                <a:tab pos="3902075" algn="l"/>
                <a:tab pos="5481320" algn="l"/>
                <a:tab pos="6060440" algn="l"/>
                <a:tab pos="7249159" algn="l"/>
              </a:tabLst>
            </a:pPr>
            <a:r>
              <a:rPr sz="2400" spc="-5" dirty="0">
                <a:latin typeface="Carlito"/>
                <a:cs typeface="Carlito"/>
              </a:rPr>
              <a:t>T</a:t>
            </a:r>
            <a:r>
              <a:rPr sz="2400" spc="-10" dirty="0">
                <a:latin typeface="Carlito"/>
                <a:cs typeface="Carlito"/>
              </a:rPr>
              <a:t>h</a:t>
            </a:r>
            <a:r>
              <a:rPr sz="2400" dirty="0">
                <a:latin typeface="Carlito"/>
                <a:cs typeface="Carlito"/>
              </a:rPr>
              <a:t>is	m</a:t>
            </a:r>
            <a:r>
              <a:rPr sz="2400" spc="-10" dirty="0">
                <a:latin typeface="Carlito"/>
                <a:cs typeface="Carlito"/>
              </a:rPr>
              <a:t>e</a:t>
            </a:r>
            <a:r>
              <a:rPr sz="2400" dirty="0">
                <a:latin typeface="Carlito"/>
                <a:cs typeface="Carlito"/>
              </a:rPr>
              <a:t>th</a:t>
            </a:r>
            <a:r>
              <a:rPr sz="2400" spc="-10" dirty="0">
                <a:latin typeface="Carlito"/>
                <a:cs typeface="Carlito"/>
              </a:rPr>
              <a:t>o</a:t>
            </a:r>
            <a:r>
              <a:rPr sz="2400" dirty="0">
                <a:latin typeface="Carlito"/>
                <a:cs typeface="Carlito"/>
              </a:rPr>
              <a:t>d	</a:t>
            </a:r>
            <a:r>
              <a:rPr sz="2400" spc="-35" dirty="0">
                <a:latin typeface="Carlito"/>
                <a:cs typeface="Carlito"/>
              </a:rPr>
              <a:t>F</a:t>
            </a:r>
            <a:r>
              <a:rPr sz="2400" spc="-5" dirty="0">
                <a:latin typeface="Carlito"/>
                <a:cs typeface="Carlito"/>
              </a:rPr>
              <a:t>ocuse</a:t>
            </a:r>
            <a:r>
              <a:rPr sz="2400" dirty="0">
                <a:latin typeface="Carlito"/>
                <a:cs typeface="Carlito"/>
              </a:rPr>
              <a:t>s	</a:t>
            </a:r>
            <a:r>
              <a:rPr sz="2400" spc="-10" dirty="0">
                <a:latin typeface="Carlito"/>
                <a:cs typeface="Carlito"/>
              </a:rPr>
              <a:t>o</a:t>
            </a:r>
            <a:r>
              <a:rPr sz="2400" dirty="0">
                <a:latin typeface="Carlito"/>
                <a:cs typeface="Carlito"/>
              </a:rPr>
              <a:t>n	</a:t>
            </a:r>
            <a:r>
              <a:rPr sz="2400" spc="-35" dirty="0">
                <a:latin typeface="Carlito"/>
                <a:cs typeface="Carlito"/>
              </a:rPr>
              <a:t>F</a:t>
            </a:r>
            <a:r>
              <a:rPr sz="2400" spc="-5" dirty="0">
                <a:latin typeface="Carlito"/>
                <a:cs typeface="Carlito"/>
              </a:rPr>
              <a:t>o</a:t>
            </a:r>
            <a:r>
              <a:rPr sz="2400" spc="-45" dirty="0">
                <a:latin typeface="Carlito"/>
                <a:cs typeface="Carlito"/>
              </a:rPr>
              <a:t>r</a:t>
            </a:r>
            <a:r>
              <a:rPr sz="2400" dirty="0">
                <a:latin typeface="Carlito"/>
                <a:cs typeface="Carlito"/>
              </a:rPr>
              <a:t>e</a:t>
            </a:r>
            <a:r>
              <a:rPr sz="2400" spc="-20" dirty="0">
                <a:latin typeface="Carlito"/>
                <a:cs typeface="Carlito"/>
              </a:rPr>
              <a:t>c</a:t>
            </a:r>
            <a:r>
              <a:rPr sz="2400" dirty="0">
                <a:latin typeface="Carlito"/>
                <a:cs typeface="Carlito"/>
              </a:rPr>
              <a:t>a</a:t>
            </a:r>
            <a:r>
              <a:rPr sz="2400" spc="-30" dirty="0">
                <a:latin typeface="Carlito"/>
                <a:cs typeface="Carlito"/>
              </a:rPr>
              <a:t>s</a:t>
            </a:r>
            <a:r>
              <a:rPr sz="2400" spc="-15" dirty="0">
                <a:latin typeface="Carlito"/>
                <a:cs typeface="Carlito"/>
              </a:rPr>
              <a:t>t</a:t>
            </a:r>
            <a:r>
              <a:rPr sz="2400" dirty="0">
                <a:latin typeface="Carlito"/>
                <a:cs typeface="Carlito"/>
              </a:rPr>
              <a:t>i</a:t>
            </a:r>
            <a:r>
              <a:rPr sz="2400" spc="-5" dirty="0">
                <a:latin typeface="Carlito"/>
                <a:cs typeface="Carlito"/>
              </a:rPr>
              <a:t>n</a:t>
            </a:r>
            <a:r>
              <a:rPr sz="2400" dirty="0">
                <a:latin typeface="Carlito"/>
                <a:cs typeface="Carlito"/>
              </a:rPr>
              <a:t>g	</a:t>
            </a:r>
            <a:r>
              <a:rPr sz="2400" spc="-5" dirty="0">
                <a:latin typeface="Carlito"/>
                <a:cs typeface="Carlito"/>
              </a:rPr>
              <a:t>th</a:t>
            </a:r>
            <a:r>
              <a:rPr sz="2400" dirty="0">
                <a:latin typeface="Carlito"/>
                <a:cs typeface="Carlito"/>
              </a:rPr>
              <a:t>e	</a:t>
            </a:r>
            <a:r>
              <a:rPr sz="2400" spc="-5" dirty="0">
                <a:latin typeface="Carlito"/>
                <a:cs typeface="Carlito"/>
              </a:rPr>
              <a:t>deman</a:t>
            </a:r>
            <a:r>
              <a:rPr sz="2400" dirty="0">
                <a:latin typeface="Carlito"/>
                <a:cs typeface="Carlito"/>
              </a:rPr>
              <a:t>d	</a:t>
            </a:r>
            <a:r>
              <a:rPr sz="2400" spc="-50" dirty="0">
                <a:latin typeface="Carlito"/>
                <a:cs typeface="Carlito"/>
              </a:rPr>
              <a:t>f</a:t>
            </a:r>
            <a:r>
              <a:rPr sz="2400" spc="-5" dirty="0">
                <a:latin typeface="Carlito"/>
                <a:cs typeface="Carlito"/>
              </a:rPr>
              <a:t>or</a:t>
            </a:r>
            <a:endParaRPr sz="2400">
              <a:latin typeface="Carlito"/>
              <a:cs typeface="Carlito"/>
            </a:endParaRPr>
          </a:p>
          <a:p>
            <a:pPr marL="469900"/>
            <a:r>
              <a:rPr sz="2400" spc="-5" dirty="0">
                <a:latin typeface="Carlito"/>
                <a:cs typeface="Carlito"/>
              </a:rPr>
              <a:t>intermediary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Goods.</a:t>
            </a:r>
            <a:endParaRPr sz="2400">
              <a:latin typeface="Carlito"/>
              <a:cs typeface="Carlito"/>
            </a:endParaRPr>
          </a:p>
          <a:p>
            <a:pPr marL="469900" marR="6350">
              <a:spcBef>
                <a:spcPts val="575"/>
              </a:spcBef>
            </a:pPr>
            <a:r>
              <a:rPr sz="2400" dirty="0">
                <a:latin typeface="Carlito"/>
                <a:cs typeface="Carlito"/>
              </a:rPr>
              <a:t>Under this </a:t>
            </a:r>
            <a:r>
              <a:rPr sz="2400" spc="-5" dirty="0">
                <a:latin typeface="Carlito"/>
                <a:cs typeface="Carlito"/>
              </a:rPr>
              <a:t>method, the sales of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10" dirty="0">
                <a:latin typeface="Carlito"/>
                <a:cs typeface="Carlito"/>
              </a:rPr>
              <a:t>Product </a:t>
            </a:r>
            <a:r>
              <a:rPr sz="2400" spc="-15" dirty="0">
                <a:latin typeface="Carlito"/>
                <a:cs typeface="Carlito"/>
              </a:rPr>
              <a:t>are </a:t>
            </a:r>
            <a:r>
              <a:rPr sz="2400" spc="-10" dirty="0">
                <a:latin typeface="Carlito"/>
                <a:cs typeface="Carlito"/>
              </a:rPr>
              <a:t>projected  through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5" dirty="0">
                <a:latin typeface="Carlito"/>
                <a:cs typeface="Carlito"/>
              </a:rPr>
              <a:t>survey of </a:t>
            </a:r>
            <a:r>
              <a:rPr sz="2400" dirty="0">
                <a:latin typeface="Carlito"/>
                <a:cs typeface="Carlito"/>
              </a:rPr>
              <a:t>its end</a:t>
            </a:r>
            <a:r>
              <a:rPr sz="2400" spc="-2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users.</a:t>
            </a:r>
            <a:endParaRPr sz="2400">
              <a:latin typeface="Carlito"/>
              <a:cs typeface="Carlito"/>
            </a:endParaRPr>
          </a:p>
          <a:p>
            <a:pPr>
              <a:spcBef>
                <a:spcPts val="5"/>
              </a:spcBef>
            </a:pPr>
            <a:endParaRPr sz="3300">
              <a:latin typeface="Carlito"/>
              <a:cs typeface="Carlito"/>
            </a:endParaRPr>
          </a:p>
          <a:p>
            <a:pPr marL="469900"/>
            <a:r>
              <a:rPr sz="2400" spc="-5" dirty="0">
                <a:latin typeface="Carlito"/>
                <a:cs typeface="Carlito"/>
              </a:rPr>
              <a:t>Example:</a:t>
            </a:r>
            <a:endParaRPr sz="2400">
              <a:latin typeface="Carlito"/>
              <a:cs typeface="Carlito"/>
            </a:endParaRPr>
          </a:p>
          <a:p>
            <a:pPr marL="469900" marR="6350" algn="just">
              <a:spcBef>
                <a:spcPts val="580"/>
              </a:spcBef>
            </a:pPr>
            <a:r>
              <a:rPr sz="2400" dirty="0">
                <a:latin typeface="Carlito"/>
                <a:cs typeface="Carlito"/>
              </a:rPr>
              <a:t>Milk is a </a:t>
            </a:r>
            <a:r>
              <a:rPr sz="2400" spc="-10" dirty="0">
                <a:latin typeface="Carlito"/>
                <a:cs typeface="Carlito"/>
              </a:rPr>
              <a:t>commodity </a:t>
            </a:r>
            <a:r>
              <a:rPr sz="2400" dirty="0">
                <a:latin typeface="Carlito"/>
                <a:cs typeface="Carlito"/>
              </a:rPr>
              <a:t>which </a:t>
            </a:r>
            <a:r>
              <a:rPr sz="2400" spc="-15" dirty="0">
                <a:latin typeface="Carlito"/>
                <a:cs typeface="Carlito"/>
              </a:rPr>
              <a:t>can </a:t>
            </a:r>
            <a:r>
              <a:rPr sz="2400" spc="-5" dirty="0">
                <a:latin typeface="Carlito"/>
                <a:cs typeface="Carlito"/>
              </a:rPr>
              <a:t>be </a:t>
            </a:r>
            <a:r>
              <a:rPr sz="2400" dirty="0">
                <a:latin typeface="Carlito"/>
                <a:cs typeface="Carlito"/>
              </a:rPr>
              <a:t>used as an  </a:t>
            </a:r>
            <a:r>
              <a:rPr sz="2400" spc="-5" dirty="0">
                <a:latin typeface="Carlito"/>
                <a:cs typeface="Carlito"/>
              </a:rPr>
              <a:t>intermediary </a:t>
            </a:r>
            <a:r>
              <a:rPr sz="2400" spc="-10" dirty="0">
                <a:latin typeface="Carlito"/>
                <a:cs typeface="Carlito"/>
              </a:rPr>
              <a:t>good </a:t>
            </a:r>
            <a:r>
              <a:rPr sz="2400" spc="-20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production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ice </a:t>
            </a:r>
            <a:r>
              <a:rPr sz="2400" spc="-5" dirty="0">
                <a:latin typeface="Carlito"/>
                <a:cs typeface="Carlito"/>
              </a:rPr>
              <a:t>cream, </a:t>
            </a:r>
            <a:r>
              <a:rPr sz="2400" dirty="0">
                <a:latin typeface="Carlito"/>
                <a:cs typeface="Carlito"/>
              </a:rPr>
              <a:t>and  </a:t>
            </a:r>
            <a:r>
              <a:rPr sz="2400" spc="-5" dirty="0">
                <a:latin typeface="Carlito"/>
                <a:cs typeface="Carlito"/>
              </a:rPr>
              <a:t>other </a:t>
            </a:r>
            <a:r>
              <a:rPr sz="2400" dirty="0">
                <a:latin typeface="Carlito"/>
                <a:cs typeface="Carlito"/>
              </a:rPr>
              <a:t>dairy</a:t>
            </a:r>
            <a:r>
              <a:rPr sz="2400" spc="-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products.</a:t>
            </a:r>
            <a:endParaRPr sz="24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855926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8100" y="277243"/>
            <a:ext cx="10069975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2) </a:t>
            </a:r>
            <a:r>
              <a:rPr b="1" dirty="0"/>
              <a:t>Sales </a:t>
            </a:r>
            <a:r>
              <a:rPr b="1" spc="-25" dirty="0"/>
              <a:t>Force </a:t>
            </a:r>
            <a:r>
              <a:rPr b="1" spc="-5" dirty="0"/>
              <a:t>Opinion</a:t>
            </a:r>
            <a:r>
              <a:rPr b="1" spc="-50" dirty="0"/>
              <a:t> </a:t>
            </a:r>
            <a:r>
              <a:rPr b="1" spc="-5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31795" y="1311911"/>
            <a:ext cx="7158355" cy="5390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8255" algn="just">
              <a:spcBef>
                <a:spcPts val="95"/>
              </a:spcBef>
              <a:buFont typeface="Carlito"/>
              <a:buChar char="-"/>
              <a:tabLst>
                <a:tab pos="197485" algn="l"/>
              </a:tabLst>
            </a:pPr>
            <a:r>
              <a:rPr sz="2200" b="1" spc="-5" dirty="0">
                <a:latin typeface="Carlito"/>
                <a:cs typeface="Carlito"/>
              </a:rPr>
              <a:t>In this method , </a:t>
            </a:r>
            <a:r>
              <a:rPr sz="2200" b="1" spc="-10" dirty="0">
                <a:latin typeface="Carlito"/>
                <a:cs typeface="Carlito"/>
              </a:rPr>
              <a:t>instead </a:t>
            </a:r>
            <a:r>
              <a:rPr sz="2200" b="1" spc="-5" dirty="0">
                <a:latin typeface="Carlito"/>
                <a:cs typeface="Carlito"/>
              </a:rPr>
              <a:t>of </a:t>
            </a:r>
            <a:r>
              <a:rPr sz="2200" b="1" spc="-10" dirty="0">
                <a:latin typeface="Carlito"/>
                <a:cs typeface="Carlito"/>
              </a:rPr>
              <a:t>consumers, </a:t>
            </a:r>
            <a:r>
              <a:rPr sz="2200" b="1" spc="-5" dirty="0">
                <a:latin typeface="Carlito"/>
                <a:cs typeface="Carlito"/>
              </a:rPr>
              <a:t>the opinion </a:t>
            </a:r>
            <a:r>
              <a:rPr sz="2200" b="1" dirty="0">
                <a:latin typeface="Carlito"/>
                <a:cs typeface="Carlito"/>
              </a:rPr>
              <a:t>of </a:t>
            </a:r>
            <a:r>
              <a:rPr sz="2200" b="1" spc="-10" dirty="0">
                <a:latin typeface="Carlito"/>
                <a:cs typeface="Carlito"/>
              </a:rPr>
              <a:t>the  </a:t>
            </a:r>
            <a:r>
              <a:rPr sz="2200" b="1" spc="-5" dirty="0">
                <a:latin typeface="Carlito"/>
                <a:cs typeface="Carlito"/>
              </a:rPr>
              <a:t>opinion of salesman is</a:t>
            </a:r>
            <a:r>
              <a:rPr sz="2200" b="1" spc="50" dirty="0">
                <a:latin typeface="Carlito"/>
                <a:cs typeface="Carlito"/>
              </a:rPr>
              <a:t> </a:t>
            </a:r>
            <a:r>
              <a:rPr sz="2200" b="1" spc="-10" dirty="0">
                <a:latin typeface="Carlito"/>
                <a:cs typeface="Carlito"/>
              </a:rPr>
              <a:t>sought.</a:t>
            </a:r>
            <a:endParaRPr sz="2200">
              <a:latin typeface="Carlito"/>
              <a:cs typeface="Carlito"/>
            </a:endParaRPr>
          </a:p>
          <a:p>
            <a:pPr marL="12700" marR="5715" algn="just">
              <a:spcBef>
                <a:spcPts val="530"/>
              </a:spcBef>
              <a:buChar char="-"/>
              <a:tabLst>
                <a:tab pos="220345" algn="l"/>
              </a:tabLst>
            </a:pPr>
            <a:r>
              <a:rPr sz="2200" spc="-5" dirty="0">
                <a:latin typeface="Carlito"/>
                <a:cs typeface="Carlito"/>
              </a:rPr>
              <a:t>It is also </a:t>
            </a:r>
            <a:r>
              <a:rPr sz="2200" spc="-20" dirty="0">
                <a:latin typeface="Carlito"/>
                <a:cs typeface="Carlito"/>
              </a:rPr>
              <a:t>referred </a:t>
            </a:r>
            <a:r>
              <a:rPr sz="2200" spc="-5" dirty="0">
                <a:latin typeface="Carlito"/>
                <a:cs typeface="Carlito"/>
              </a:rPr>
              <a:t>as the </a:t>
            </a:r>
            <a:r>
              <a:rPr sz="2200" b="1" spc="-25" dirty="0">
                <a:latin typeface="Carlito"/>
                <a:cs typeface="Carlito"/>
              </a:rPr>
              <a:t>“grass </a:t>
            </a:r>
            <a:r>
              <a:rPr sz="2200" b="1" spc="-5" dirty="0">
                <a:latin typeface="Carlito"/>
                <a:cs typeface="Carlito"/>
              </a:rPr>
              <a:t>root approach” </a:t>
            </a:r>
            <a:r>
              <a:rPr sz="2200" spc="-5" dirty="0">
                <a:latin typeface="Carlito"/>
                <a:cs typeface="Carlito"/>
              </a:rPr>
              <a:t>as it is a  </a:t>
            </a:r>
            <a:r>
              <a:rPr sz="2200" spc="-15" dirty="0">
                <a:latin typeface="Carlito"/>
                <a:cs typeface="Carlito"/>
              </a:rPr>
              <a:t>bottom- </a:t>
            </a:r>
            <a:r>
              <a:rPr sz="2200" spc="-5" dirty="0">
                <a:latin typeface="Carlito"/>
                <a:cs typeface="Carlito"/>
              </a:rPr>
              <a:t>up method </a:t>
            </a:r>
            <a:r>
              <a:rPr sz="2200" spc="-10" dirty="0">
                <a:latin typeface="Carlito"/>
                <a:cs typeface="Carlito"/>
              </a:rPr>
              <a:t>that requires </a:t>
            </a:r>
            <a:r>
              <a:rPr sz="2200" spc="-5" dirty="0">
                <a:latin typeface="Carlito"/>
                <a:cs typeface="Carlito"/>
              </a:rPr>
              <a:t>each sales </a:t>
            </a:r>
            <a:r>
              <a:rPr sz="2200" spc="-15" dirty="0">
                <a:latin typeface="Carlito"/>
                <a:cs typeface="Carlito"/>
              </a:rPr>
              <a:t>person </a:t>
            </a:r>
            <a:r>
              <a:rPr sz="2200" spc="-5" dirty="0">
                <a:latin typeface="Carlito"/>
                <a:cs typeface="Carlito"/>
              </a:rPr>
              <a:t>in the  </a:t>
            </a:r>
            <a:r>
              <a:rPr sz="2200" spc="-15" dirty="0">
                <a:latin typeface="Carlito"/>
                <a:cs typeface="Carlito"/>
              </a:rPr>
              <a:t>company </a:t>
            </a:r>
            <a:r>
              <a:rPr sz="2200" spc="-20" dirty="0">
                <a:latin typeface="Carlito"/>
                <a:cs typeface="Carlito"/>
              </a:rPr>
              <a:t>to make </a:t>
            </a:r>
            <a:r>
              <a:rPr sz="2200" spc="-5" dirty="0">
                <a:latin typeface="Carlito"/>
                <a:cs typeface="Carlito"/>
              </a:rPr>
              <a:t>an </a:t>
            </a:r>
            <a:r>
              <a:rPr sz="2200" spc="-10" dirty="0">
                <a:latin typeface="Carlito"/>
                <a:cs typeface="Carlito"/>
              </a:rPr>
              <a:t>individual </a:t>
            </a:r>
            <a:r>
              <a:rPr sz="2200" spc="-20" dirty="0">
                <a:latin typeface="Carlito"/>
                <a:cs typeface="Carlito"/>
              </a:rPr>
              <a:t>forecast for </a:t>
            </a:r>
            <a:r>
              <a:rPr sz="2200" spc="-5" dirty="0">
                <a:latin typeface="Carlito"/>
                <a:cs typeface="Carlito"/>
              </a:rPr>
              <a:t>his </a:t>
            </a:r>
            <a:r>
              <a:rPr sz="2200" dirty="0">
                <a:latin typeface="Carlito"/>
                <a:cs typeface="Carlito"/>
              </a:rPr>
              <a:t>or </a:t>
            </a:r>
            <a:r>
              <a:rPr sz="2200" spc="-5" dirty="0">
                <a:latin typeface="Carlito"/>
                <a:cs typeface="Carlito"/>
              </a:rPr>
              <a:t>her  particular sales</a:t>
            </a:r>
            <a:r>
              <a:rPr sz="2200" spc="-10" dirty="0">
                <a:latin typeface="Carlito"/>
                <a:cs typeface="Carlito"/>
              </a:rPr>
              <a:t> </a:t>
            </a:r>
            <a:r>
              <a:rPr sz="2200" spc="-25" dirty="0">
                <a:latin typeface="Carlito"/>
                <a:cs typeface="Carlito"/>
              </a:rPr>
              <a:t>territory.</a:t>
            </a:r>
            <a:endParaRPr sz="2200">
              <a:latin typeface="Carlito"/>
              <a:cs typeface="Carlito"/>
            </a:endParaRPr>
          </a:p>
          <a:p>
            <a:pPr marL="231775" indent="-219710" algn="just">
              <a:spcBef>
                <a:spcPts val="530"/>
              </a:spcBef>
              <a:buChar char="-"/>
              <a:tabLst>
                <a:tab pos="232410" algn="l"/>
              </a:tabLst>
            </a:pPr>
            <a:r>
              <a:rPr sz="2200" spc="-5" dirty="0">
                <a:latin typeface="Carlito"/>
                <a:cs typeface="Carlito"/>
              </a:rPr>
              <a:t>The</a:t>
            </a:r>
            <a:r>
              <a:rPr sz="2200" spc="75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composite</a:t>
            </a:r>
            <a:r>
              <a:rPr sz="2200" spc="8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of</a:t>
            </a:r>
            <a:r>
              <a:rPr sz="2200" spc="8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all</a:t>
            </a:r>
            <a:r>
              <a:rPr sz="2200" spc="70" dirty="0">
                <a:latin typeface="Carlito"/>
                <a:cs typeface="Carlito"/>
              </a:rPr>
              <a:t> </a:t>
            </a:r>
            <a:r>
              <a:rPr sz="2200" spc="-15" dirty="0">
                <a:latin typeface="Carlito"/>
                <a:cs typeface="Carlito"/>
              </a:rPr>
              <a:t>forecasts</a:t>
            </a:r>
            <a:r>
              <a:rPr sz="2200" spc="8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then</a:t>
            </a:r>
            <a:r>
              <a:rPr sz="2200" spc="75" dirty="0">
                <a:latin typeface="Carlito"/>
                <a:cs typeface="Carlito"/>
              </a:rPr>
              <a:t> </a:t>
            </a:r>
            <a:r>
              <a:rPr sz="2200" spc="-15" dirty="0">
                <a:latin typeface="Carlito"/>
                <a:cs typeface="Carlito"/>
              </a:rPr>
              <a:t>constitutes</a:t>
            </a:r>
            <a:r>
              <a:rPr sz="2200" spc="11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the</a:t>
            </a:r>
            <a:r>
              <a:rPr sz="2200" spc="8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sales</a:t>
            </a:r>
            <a:endParaRPr sz="2200">
              <a:latin typeface="Carlito"/>
              <a:cs typeface="Carlito"/>
            </a:endParaRPr>
          </a:p>
          <a:p>
            <a:pPr marL="12700" algn="just"/>
            <a:r>
              <a:rPr sz="2200" spc="-20" dirty="0">
                <a:latin typeface="Carlito"/>
                <a:cs typeface="Carlito"/>
              </a:rPr>
              <a:t>forecast for </a:t>
            </a:r>
            <a:r>
              <a:rPr sz="2200" spc="-5" dirty="0">
                <a:latin typeface="Carlito"/>
                <a:cs typeface="Carlito"/>
              </a:rPr>
              <a:t>the</a:t>
            </a:r>
            <a:r>
              <a:rPr sz="2200" spc="50" dirty="0">
                <a:latin typeface="Carlito"/>
                <a:cs typeface="Carlito"/>
              </a:rPr>
              <a:t> </a:t>
            </a:r>
            <a:r>
              <a:rPr sz="2200" spc="-10" dirty="0">
                <a:latin typeface="Carlito"/>
                <a:cs typeface="Carlito"/>
              </a:rPr>
              <a:t>organisation.</a:t>
            </a:r>
            <a:endParaRPr sz="2200">
              <a:latin typeface="Carlito"/>
              <a:cs typeface="Carlito"/>
            </a:endParaRPr>
          </a:p>
          <a:p>
            <a:pPr>
              <a:spcBef>
                <a:spcPts val="35"/>
              </a:spcBef>
            </a:pPr>
            <a:endParaRPr sz="3000">
              <a:latin typeface="Carlito"/>
              <a:cs typeface="Carlito"/>
            </a:endParaRPr>
          </a:p>
          <a:p>
            <a:pPr marL="12700" marR="5080" algn="just">
              <a:buChar char="-"/>
              <a:tabLst>
                <a:tab pos="183515" algn="l"/>
              </a:tabLst>
            </a:pPr>
            <a:r>
              <a:rPr sz="2200" spc="-5" dirty="0">
                <a:latin typeface="Carlito"/>
                <a:cs typeface="Carlito"/>
              </a:rPr>
              <a:t>The main </a:t>
            </a:r>
            <a:r>
              <a:rPr sz="2200" b="1" spc="-15" dirty="0">
                <a:latin typeface="Carlito"/>
                <a:cs typeface="Carlito"/>
              </a:rPr>
              <a:t>advantage </a:t>
            </a:r>
            <a:r>
              <a:rPr sz="2200" spc="-5" dirty="0">
                <a:latin typeface="Carlito"/>
                <a:cs typeface="Carlito"/>
              </a:rPr>
              <a:t>is </a:t>
            </a:r>
            <a:r>
              <a:rPr sz="2200" spc="-10" dirty="0">
                <a:latin typeface="Carlito"/>
                <a:cs typeface="Carlito"/>
              </a:rPr>
              <a:t>that </a:t>
            </a:r>
            <a:r>
              <a:rPr sz="2200" spc="-5" dirty="0">
                <a:latin typeface="Carlito"/>
                <a:cs typeface="Carlito"/>
              </a:rPr>
              <a:t>the </a:t>
            </a:r>
            <a:r>
              <a:rPr sz="2200" spc="-10" dirty="0">
                <a:latin typeface="Carlito"/>
                <a:cs typeface="Carlito"/>
              </a:rPr>
              <a:t>collecting </a:t>
            </a:r>
            <a:r>
              <a:rPr sz="2200" spc="-20" dirty="0">
                <a:latin typeface="Carlito"/>
                <a:cs typeface="Carlito"/>
              </a:rPr>
              <a:t>data </a:t>
            </a:r>
            <a:r>
              <a:rPr sz="2200" spc="-15" dirty="0">
                <a:latin typeface="Carlito"/>
                <a:cs typeface="Carlito"/>
              </a:rPr>
              <a:t>from </a:t>
            </a:r>
            <a:r>
              <a:rPr sz="2200" spc="-5" dirty="0">
                <a:latin typeface="Carlito"/>
                <a:cs typeface="Carlito"/>
              </a:rPr>
              <a:t>its </a:t>
            </a:r>
            <a:r>
              <a:rPr sz="2200" spc="-10" dirty="0">
                <a:latin typeface="Carlito"/>
                <a:cs typeface="Carlito"/>
              </a:rPr>
              <a:t>own  employees </a:t>
            </a:r>
            <a:r>
              <a:rPr sz="2200" spc="-5" dirty="0">
                <a:latin typeface="Carlito"/>
                <a:cs typeface="Carlito"/>
              </a:rPr>
              <a:t>is easier </a:t>
            </a:r>
            <a:r>
              <a:rPr sz="2200" spc="-20" dirty="0">
                <a:latin typeface="Carlito"/>
                <a:cs typeface="Carlito"/>
              </a:rPr>
              <a:t>for </a:t>
            </a:r>
            <a:r>
              <a:rPr sz="2200" spc="-5" dirty="0">
                <a:latin typeface="Carlito"/>
                <a:cs typeface="Carlito"/>
              </a:rPr>
              <a:t>a firm than </a:t>
            </a:r>
            <a:r>
              <a:rPr sz="2200" spc="-15" dirty="0">
                <a:latin typeface="Carlito"/>
                <a:cs typeface="Carlito"/>
              </a:rPr>
              <a:t>to </a:t>
            </a:r>
            <a:r>
              <a:rPr sz="2200" spc="-5" dirty="0">
                <a:latin typeface="Carlito"/>
                <a:cs typeface="Carlito"/>
              </a:rPr>
              <a:t>do it </a:t>
            </a:r>
            <a:r>
              <a:rPr sz="2200" spc="-15" dirty="0">
                <a:latin typeface="Carlito"/>
                <a:cs typeface="Carlito"/>
              </a:rPr>
              <a:t>from </a:t>
            </a:r>
            <a:r>
              <a:rPr sz="2200" spc="-10" dirty="0">
                <a:latin typeface="Carlito"/>
                <a:cs typeface="Carlito"/>
              </a:rPr>
              <a:t>external  </a:t>
            </a:r>
            <a:r>
              <a:rPr sz="2200" spc="-5" dirty="0">
                <a:latin typeface="Carlito"/>
                <a:cs typeface="Carlito"/>
              </a:rPr>
              <a:t>parties.</a:t>
            </a:r>
            <a:endParaRPr sz="2200">
              <a:latin typeface="Carlito"/>
              <a:cs typeface="Carlito"/>
            </a:endParaRPr>
          </a:p>
          <a:p>
            <a:pPr marL="12700" marR="5080" algn="just">
              <a:spcBef>
                <a:spcPts val="530"/>
              </a:spcBef>
              <a:buChar char="-"/>
              <a:tabLst>
                <a:tab pos="162560" algn="l"/>
              </a:tabLst>
            </a:pPr>
            <a:r>
              <a:rPr sz="2200" spc="-10" dirty="0">
                <a:latin typeface="Carlito"/>
                <a:cs typeface="Carlito"/>
              </a:rPr>
              <a:t>The </a:t>
            </a:r>
            <a:r>
              <a:rPr sz="2200" spc="-5" dirty="0">
                <a:latin typeface="Carlito"/>
                <a:cs typeface="Carlito"/>
              </a:rPr>
              <a:t>main </a:t>
            </a:r>
            <a:r>
              <a:rPr sz="2200" b="1" spc="-15" dirty="0">
                <a:latin typeface="Carlito"/>
                <a:cs typeface="Carlito"/>
              </a:rPr>
              <a:t>disadvantage </a:t>
            </a:r>
            <a:r>
              <a:rPr sz="2200" spc="-5" dirty="0">
                <a:latin typeface="Carlito"/>
                <a:cs typeface="Carlito"/>
              </a:rPr>
              <a:t>is </a:t>
            </a:r>
            <a:r>
              <a:rPr sz="2200" spc="-10" dirty="0">
                <a:latin typeface="Carlito"/>
                <a:cs typeface="Carlito"/>
              </a:rPr>
              <a:t>that </a:t>
            </a:r>
            <a:r>
              <a:rPr sz="2200" spc="-5" dirty="0">
                <a:latin typeface="Carlito"/>
                <a:cs typeface="Carlito"/>
              </a:rPr>
              <a:t>the sales </a:t>
            </a:r>
            <a:r>
              <a:rPr sz="2200" spc="-20" dirty="0">
                <a:latin typeface="Carlito"/>
                <a:cs typeface="Carlito"/>
              </a:rPr>
              <a:t>force </a:t>
            </a:r>
            <a:r>
              <a:rPr sz="2200" spc="-15" dirty="0">
                <a:latin typeface="Carlito"/>
                <a:cs typeface="Carlito"/>
              </a:rPr>
              <a:t>may </a:t>
            </a:r>
            <a:r>
              <a:rPr sz="2200" spc="-10" dirty="0">
                <a:latin typeface="Carlito"/>
                <a:cs typeface="Carlito"/>
              </a:rPr>
              <a:t>give </a:t>
            </a:r>
            <a:r>
              <a:rPr sz="2200" spc="-5" dirty="0">
                <a:latin typeface="Carlito"/>
                <a:cs typeface="Carlito"/>
              </a:rPr>
              <a:t>biased  </a:t>
            </a:r>
            <a:r>
              <a:rPr sz="2200" spc="-10" dirty="0">
                <a:latin typeface="Carlito"/>
                <a:cs typeface="Carlito"/>
              </a:rPr>
              <a:t>views </a:t>
            </a:r>
            <a:r>
              <a:rPr sz="2200" spc="-5" dirty="0">
                <a:latin typeface="Carlito"/>
                <a:cs typeface="Carlito"/>
              </a:rPr>
              <a:t>as the </a:t>
            </a:r>
            <a:r>
              <a:rPr sz="2200" spc="-15" dirty="0">
                <a:latin typeface="Carlito"/>
                <a:cs typeface="Carlito"/>
              </a:rPr>
              <a:t>projected </a:t>
            </a:r>
            <a:r>
              <a:rPr sz="2200" spc="-5" dirty="0">
                <a:latin typeface="Carlito"/>
                <a:cs typeface="Carlito"/>
              </a:rPr>
              <a:t>demand </a:t>
            </a:r>
            <a:r>
              <a:rPr sz="2200" spc="-15" dirty="0">
                <a:latin typeface="Carlito"/>
                <a:cs typeface="Carlito"/>
              </a:rPr>
              <a:t>affects </a:t>
            </a:r>
            <a:r>
              <a:rPr sz="2200" spc="-5" dirty="0">
                <a:latin typeface="Carlito"/>
                <a:cs typeface="Carlito"/>
              </a:rPr>
              <a:t>their </a:t>
            </a:r>
            <a:r>
              <a:rPr sz="2200" spc="-10" dirty="0">
                <a:latin typeface="Carlito"/>
                <a:cs typeface="Carlito"/>
              </a:rPr>
              <a:t>future </a:t>
            </a:r>
            <a:r>
              <a:rPr sz="2200" spc="-5" dirty="0">
                <a:latin typeface="Carlito"/>
                <a:cs typeface="Carlito"/>
              </a:rPr>
              <a:t>job  </a:t>
            </a:r>
            <a:r>
              <a:rPr sz="2200" spc="-10" dirty="0">
                <a:latin typeface="Carlito"/>
                <a:cs typeface="Carlito"/>
              </a:rPr>
              <a:t>prospects.</a:t>
            </a:r>
            <a:endParaRPr sz="220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456248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1621</Words>
  <Application>Microsoft Macintosh PowerPoint</Application>
  <PresentationFormat>Widescreen</PresentationFormat>
  <Paragraphs>151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Carlito</vt:lpstr>
      <vt:lpstr>Office Theme</vt:lpstr>
      <vt:lpstr>            Demand Forecasting</vt:lpstr>
      <vt:lpstr>Meaning &amp; Definition of Demand  Forecasting</vt:lpstr>
      <vt:lpstr>Meaning &amp; Definition of Demand  Forecasting</vt:lpstr>
      <vt:lpstr>METHODS OF DEMAND FORECASTING</vt:lpstr>
      <vt:lpstr>A) Qualitative Techniques/ Opinion  Polling Method</vt:lpstr>
      <vt:lpstr>1) Consumer Survey Method</vt:lpstr>
      <vt:lpstr>1) Consumer Survey Method</vt:lpstr>
      <vt:lpstr>1) Consumer Survey Method</vt:lpstr>
      <vt:lpstr>2) Sales Force Opinion Method</vt:lpstr>
      <vt:lpstr>3) Delphi Technique</vt:lpstr>
      <vt:lpstr>B) Quantitative Techniques/  Statistical or Analytical Methods</vt:lpstr>
      <vt:lpstr>1) Trend Projection Method</vt:lpstr>
      <vt:lpstr>1) Trend Projection Method</vt:lpstr>
      <vt:lpstr>1) Trend Projection Method</vt:lpstr>
      <vt:lpstr>1) Trend Projection Method</vt:lpstr>
      <vt:lpstr>2) Barometric Method</vt:lpstr>
      <vt:lpstr>3) Regression Method</vt:lpstr>
      <vt:lpstr>4) Econometric Method</vt:lpstr>
      <vt:lpstr>Importance of Demand Forecasting</vt:lpstr>
      <vt:lpstr>Importance of Demand Forecasting</vt:lpstr>
      <vt:lpstr>Importance of Demand Forecasting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Sarika</cp:lastModifiedBy>
  <cp:revision>3</cp:revision>
  <dcterms:created xsi:type="dcterms:W3CDTF">2021-04-28T07:55:55Z</dcterms:created>
  <dcterms:modified xsi:type="dcterms:W3CDTF">2021-04-28T15:00:26Z</dcterms:modified>
</cp:coreProperties>
</file>